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77"/>
  </p:notesMasterIdLst>
  <p:sldIdLst>
    <p:sldId id="256" r:id="rId2"/>
    <p:sldId id="258" r:id="rId3"/>
    <p:sldId id="367" r:id="rId4"/>
    <p:sldId id="292" r:id="rId5"/>
    <p:sldId id="368" r:id="rId6"/>
    <p:sldId id="335" r:id="rId7"/>
    <p:sldId id="336" r:id="rId8"/>
    <p:sldId id="369" r:id="rId9"/>
    <p:sldId id="337" r:id="rId10"/>
    <p:sldId id="294" r:id="rId11"/>
    <p:sldId id="370" r:id="rId12"/>
    <p:sldId id="371" r:id="rId13"/>
    <p:sldId id="372" r:id="rId14"/>
    <p:sldId id="373" r:id="rId15"/>
    <p:sldId id="374" r:id="rId16"/>
    <p:sldId id="375" r:id="rId17"/>
    <p:sldId id="376" r:id="rId18"/>
    <p:sldId id="296" r:id="rId19"/>
    <p:sldId id="303" r:id="rId20"/>
    <p:sldId id="304" r:id="rId21"/>
    <p:sldId id="305" r:id="rId22"/>
    <p:sldId id="306" r:id="rId23"/>
    <p:sldId id="308" r:id="rId24"/>
    <p:sldId id="338" r:id="rId25"/>
    <p:sldId id="309" r:id="rId26"/>
    <p:sldId id="310" r:id="rId27"/>
    <p:sldId id="311" r:id="rId28"/>
    <p:sldId id="312" r:id="rId29"/>
    <p:sldId id="313" r:id="rId30"/>
    <p:sldId id="348" r:id="rId31"/>
    <p:sldId id="314" r:id="rId32"/>
    <p:sldId id="315" r:id="rId33"/>
    <p:sldId id="316" r:id="rId34"/>
    <p:sldId id="317" r:id="rId35"/>
    <p:sldId id="318" r:id="rId36"/>
    <p:sldId id="319" r:id="rId37"/>
    <p:sldId id="321" r:id="rId38"/>
    <p:sldId id="320" r:id="rId39"/>
    <p:sldId id="322" r:id="rId40"/>
    <p:sldId id="324" r:id="rId41"/>
    <p:sldId id="325" r:id="rId42"/>
    <p:sldId id="326" r:id="rId43"/>
    <p:sldId id="349" r:id="rId44"/>
    <p:sldId id="327" r:id="rId45"/>
    <p:sldId id="350" r:id="rId46"/>
    <p:sldId id="328" r:id="rId47"/>
    <p:sldId id="329" r:id="rId48"/>
    <p:sldId id="351" r:id="rId49"/>
    <p:sldId id="330" r:id="rId50"/>
    <p:sldId id="352" r:id="rId51"/>
    <p:sldId id="331" r:id="rId52"/>
    <p:sldId id="353" r:id="rId53"/>
    <p:sldId id="332" r:id="rId54"/>
    <p:sldId id="340" r:id="rId55"/>
    <p:sldId id="341" r:id="rId56"/>
    <p:sldId id="342" r:id="rId57"/>
    <p:sldId id="343" r:id="rId58"/>
    <p:sldId id="344" r:id="rId59"/>
    <p:sldId id="345" r:id="rId60"/>
    <p:sldId id="346" r:id="rId61"/>
    <p:sldId id="354" r:id="rId62"/>
    <p:sldId id="347" r:id="rId63"/>
    <p:sldId id="355" r:id="rId64"/>
    <p:sldId id="356" r:id="rId65"/>
    <p:sldId id="357" r:id="rId66"/>
    <p:sldId id="358" r:id="rId67"/>
    <p:sldId id="359" r:id="rId68"/>
    <p:sldId id="360" r:id="rId69"/>
    <p:sldId id="361" r:id="rId70"/>
    <p:sldId id="362" r:id="rId71"/>
    <p:sldId id="363" r:id="rId72"/>
    <p:sldId id="364" r:id="rId73"/>
    <p:sldId id="365" r:id="rId74"/>
    <p:sldId id="366" r:id="rId75"/>
    <p:sldId id="282" r:id="rId76"/>
  </p:sldIdLst>
  <p:sldSz cx="9144000" cy="5143500" type="screen16x9"/>
  <p:notesSz cx="6858000" cy="9144000"/>
  <p:embeddedFontLst>
    <p:embeddedFont>
      <p:font typeface="Fira Sans Extra Condensed Medium" panose="020B0603050000020004" pitchFamily="34" charset="0"/>
      <p:regular r:id="rId78"/>
      <p:bold r:id="rId79"/>
      <p:italic r:id="rId80"/>
      <p:boldItalic r:id="rId81"/>
    </p:embeddedFont>
    <p:embeddedFont>
      <p:font typeface="Fira Sans Extra Condensed SemiBold" panose="020B0603050000020004" pitchFamily="34" charset="0"/>
      <p:regular r:id="rId82"/>
      <p:bold r:id="rId83"/>
      <p:italic r:id="rId84"/>
      <p:boldItalic r:id="rId85"/>
    </p:embeddedFont>
    <p:embeddedFont>
      <p:font typeface="Roboto" panose="02000000000000000000" pitchFamily="2"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88"/>
    <p:restoredTop sz="88528"/>
  </p:normalViewPr>
  <p:slideViewPr>
    <p:cSldViewPr snapToGrid="0">
      <p:cViewPr varScale="1">
        <p:scale>
          <a:sx n="266" d="100"/>
          <a:sy n="266" d="100"/>
        </p:scale>
        <p:origin x="22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2F944363-F237-27D4-6DF7-8FC6AECCDD81}"/>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686D852-FB80-8625-D70A-875C6C426B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8DA17FF-534E-D0F6-2734-DE28EACD31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551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97A7E91-DA07-7CFF-1568-B0D45342BCE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70042B41-21E3-6465-0186-FC1A8B1CBA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DB7BCBE7-83DE-AC43-4368-D28A6259A7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335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95ED2AC3-9FB7-C2FE-FEA2-9C70960103C2}"/>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77459EB-6E36-478D-7EA7-31181C36BD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DAF71AC4-9D71-A80E-14AB-861679A5EA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9063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25AC3DDF-499A-0EA5-17E6-43936DD52750}"/>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034DF96D-1292-9B14-42CD-BFA2D1293A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FB4FBB8-F713-032E-3B3E-499390CB1F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65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9315B499-81AB-5E73-74FA-FAA5198525B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E84C388E-9DB0-A280-FE84-FCAF12A1FB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76C42C19-316F-1CAB-5001-7067C65119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516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8659425B-5892-1211-7955-96376A4B6881}"/>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37BA570F-6C1E-3420-85D1-CFB5745DB9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8FB3437-D892-7F14-6C6F-4FE2830139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306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D4C97F14-A5EA-49DF-AF3D-2F786BEFEBF7}"/>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7F13A45B-D006-3C55-23B1-6B8AF40B1F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1E0626F-2123-B5AD-7117-779EB8323F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913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43CC83A-5AE8-36A0-D06C-C12A68D6999C}"/>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1199CCE-9EC9-1E18-648C-5822007A05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16F4DB1D-D71D-B7E5-C969-362D4A7FE3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0426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8F27E452-2427-77D9-1AFC-2EB9B3B02BF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D8A3343-F11F-9734-69D0-38E77F38E1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2E515F4-5448-4246-75BF-EF91F7BDF4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055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2AF8945-5A01-C6C5-24EC-7227A716209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030282CD-6E3D-03E3-19D3-A80B21FBE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82D6991-30FB-FFD6-9D0E-F2696C0447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910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909eb2c61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B68C75E3-4909-BCA1-89C2-3354E97D276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4882134A-874D-79C1-4BEC-6362C02933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B1D7BCB9-1427-ADCC-FD81-6FB1EE9A2A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621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3FBB5938-5A8B-B875-A7B5-8F98EE83687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14CAF8D9-9952-1C29-BB18-106C1D6FA1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2778F87C-9D0E-7C9B-D4C8-1EA12A00C5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686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B439E29-FDFE-AE42-3C48-5B1B807CEC5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87FF351-FDC1-A952-1E1B-812F7B4118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66708DB0-D1DE-C9AE-6F36-A2A83AEF75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396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DC3C00A-7BD8-E352-2FC4-66349A70A4DE}"/>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61BE5D5-E88B-E191-4446-6887B0E5C2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C2C432FB-DD51-B585-45C2-44CCEFF6EE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231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BDAE784-BED9-D608-09FC-F41D3014D87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7B7C213-07D3-5C63-7B94-6E90C7FFCB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DEA3DAE-78D6-22FA-55B1-113065C79C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573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D67243F6-E598-1817-EA35-5428C5C4DE73}"/>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16775A7B-4F5E-AC96-C69E-138E9F7302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C1E0A63-4694-CCD8-E43D-C06D72B045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889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8DA96A3F-F2CE-530A-7002-9F43CA53C74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1D721FC9-2ADF-C2CD-541A-A7A90A366D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803B944-CC34-631F-7552-313EE29512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921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9305401-1A24-0C4A-62EB-C2571F08096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E047DD9-14AA-825C-D0DB-480361703E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1C13BB7-0975-EAF1-DA7F-04BB3FD43B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457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1B532FC-4F69-B2F5-999E-33738D34C99F}"/>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FFC8A1C-9634-E4C6-DD98-D20BD4D7C4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89FBB943-3204-9AED-5890-0054ECB161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015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FBF7730-1B67-17B0-AD11-DD2C98CA4332}"/>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A2BA9BD-9501-33D1-647A-9528228C2D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CDE1ED7-3EE6-8D29-1B9D-6FE619BDDC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63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2659BA7F-ED21-E58E-F6DC-D1E0F3EFBE72}"/>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69A5F3E-4AC2-872E-B38B-8353395AD1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617FE3D4-AD54-82BA-7A81-9CBAEA7436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656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29179398-0F29-3910-97D0-5216AE7795B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E8187A03-458F-FB1D-F340-4D5A964C9D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A893D87-3DDA-DB06-0DA7-C05FE4AF6E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502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0B16C19-6459-D688-FA5A-0E93719C9D8A}"/>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ABF839E-AE29-EDFC-457D-3E4DA3750F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0613135-FA71-4300-F69D-AC5420C13B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213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3756833-C302-0814-47BD-43A44E67ACC5}"/>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4C639CF-C33B-901C-6C5E-B0EDA6E803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9249156-165B-17AB-BCBC-9922FF3E1D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833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C4644BE-F217-FC86-3940-29BE8F983CF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A3B3142-C350-5A3A-5B91-84CBF8ECE2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A9147D33-8A6C-F85C-2F3F-07B4188154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730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17F53D2-C95F-44A9-936E-B4F2AC523CDF}"/>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7DD288E-EA23-FD44-8151-DBD30FD4A3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65DDB6BE-560C-D75F-C5DD-AB1F64CF1B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5782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A21AD0E-8177-9A47-FAEB-D1F39F2BAE7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EF2BB61-E797-C725-573C-AC546EE0E2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59D9BDD5-84F8-BC6C-C4FD-DFC7BBC6F4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8369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4366D48-030C-0152-E143-590CAB668BA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51DC925-BFBB-2B1A-A9F3-ADC3F74AF3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1E549372-2CD9-1749-60A0-8144628116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851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3E661048-357A-B4C1-56FD-8A9D71D969F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558EAF3A-1AB6-F8B7-BA5A-5757655C5A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24FE4BFF-5E41-BF3C-BF8F-8476BB8A1C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499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82DE1BB-B662-94E6-512F-B180D5F46FD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A49D818-3BC0-AB44-FD87-C93DE7E88D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56778A5-116E-A206-A9B0-0D112C9241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362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34E9A2A-3BAE-BC8E-0D2D-A3122AA6CDB3}"/>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7E4BF7C-D740-A18A-BB15-858B4208F4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834CF5D7-61DA-815D-6208-873ED265A3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280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2410948E-F841-5EBD-9C95-033AA68D810C}"/>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C76E11DA-0DC8-5270-E850-3D4AADD8BA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CA211270-73B5-5EF2-9884-74F3781FF8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680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2198C12-71F1-1AAC-ABBA-5DE2DDA90985}"/>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4455D59-C5CB-BC0F-D525-CCF2577B26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3748A7D-1A3D-E384-9629-38A78D6BE5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9373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A6C2216-970D-2CEC-8CC4-D84F481BBDB0}"/>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E5050E4-C3BD-7BF7-7C22-32C3894905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37D50D7-FCB9-F348-4F2D-E8090F2F05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087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7FBC3FC-7718-B58A-E897-1CCEB92351E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5F2FD45-3EAA-0670-7287-5AEF6E8E4A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151F42E-E288-54D7-12F2-6401BD3102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5519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F1ED4F5-A9DF-3ED3-C1C5-0E413B066E5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6B08EB3-51D7-0830-2A99-4866D100E1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0487E910-D269-E235-A70F-B016A92591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592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18F3B7F-174B-30F7-C400-F043EF785B0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50E39C5A-FB23-DD62-E85D-F49AED146D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B51BBDAD-7586-DDA3-FEEA-CE3EE3F30D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6973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8BCAE43-6455-392C-0E28-14450075B2F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5D9B6158-6D6B-3C0D-0004-1702AC3F58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522F1CD4-B120-719E-FB57-4D2FF4FDAE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1111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F90E02D-1D2E-6FA2-C9A4-4213D9D985A3}"/>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EA0B4DD-42E0-F4F1-8729-79A5D70B67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15BFAEE-B5EA-6C0B-98D6-737E7480B7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8525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3D8F8932-9F27-F8BE-65CF-B9F604AC3D0E}"/>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CF7C8950-874E-41BE-AB72-914B844407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1498300D-3E4F-6CF6-37F1-59590745D2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4083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E0625C2-C640-2329-CB26-89E85D7F6B78}"/>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59AEC95-31A7-0499-63B1-D7DFA056E8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8E48DEF8-BD0F-8D9D-1BD0-2436E8F338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2370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63D20E4-7E1A-D8DC-9F76-45EBF3CEB5A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EE1D5164-8018-AD4B-9A50-77ADAF7C53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712370FA-168B-0AA9-9B6B-7824657989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7362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7F5C359-4647-DD92-FEA0-76B7A793B67E}"/>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07B77DC-AB19-14C3-2410-6C212B86E4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1D43A1D-6C42-D64C-EA8A-C037B36200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06606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D84BC2A-AE55-6242-76EA-F8E254FD741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92D6763C-CEA8-8E29-F764-E04976BC17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C5F482F8-A7F2-D871-8305-326B42FFD3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854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3981E49-AA34-CF27-1369-4F941EB5C447}"/>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6DD3B61-ACE2-CF37-91DB-3590D99F35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69DA93D-8FA9-0713-D2ED-1C09D9E7E8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7887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9F3D89C-9050-59D8-6C02-93D7152C016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B4190DCA-3BC7-397B-93D8-5177EC10AC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BB1D05C-1E2F-39BB-1B2B-494945C39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4756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81059820-65A3-E13A-3707-58EF5794E6A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0DA8EA96-74CF-B6E2-9387-2F24D1BAAC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6090BD6-2C1F-C332-D568-54AD13C8F7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0720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5B6D86E-1A24-5D2E-66A1-B42EB24551D7}"/>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8E40AAD-BB73-1861-4D63-56752FC6C2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4018C182-EC53-E293-9540-A795E8F8D8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3473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0EACCAD-559D-1FC5-016B-F0826DBD96DF}"/>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4A6CC99F-C0D1-A713-A96B-0377C7917F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20446B20-3CA0-6ADF-E2D8-A2C2585303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80988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23050D1-52FD-7D83-E3A7-B19BAE7478D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DB4422F8-0B16-8F43-C4BF-BC28D272EB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10054FA-E508-A737-D323-63A3CA32A4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7807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70E0EB0-6B1B-5A99-3387-5A312C233F90}"/>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5B33EE09-A918-A0EA-5EC7-0E8E8E81DD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28C297C2-A5CE-B79E-5B7A-92E95889F7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8641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9944BEDE-8C19-CEDE-885E-BBD1F00629C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F0B80034-07DB-C5D2-A137-13E3170CDE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930E4C3-071D-308E-6560-A2F00B5F79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98703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52484EC-6F03-3293-B159-5860DEAE2CF8}"/>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4D11409D-218C-B3DC-8FA2-D0A2CBD6B8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D16CA1A-7E7C-26CC-9288-3DADC2DE16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04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56D22FD-B746-8430-7B45-799D304F6AD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FA5C077-29AB-1A54-DB9D-C5F1B8B781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A11E43E-6D5B-ED70-CAF8-56515EA0AC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6351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BE7B1AB-8F3B-4C22-D1E3-55CD0F638628}"/>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7BA5944-7B09-BCB6-7751-36B27EC75A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CAE011BA-17FB-91D2-D8E7-2F6CDAE743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4242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A939EB9-8720-6C88-9632-6EE30B7444E7}"/>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F481C00-4B39-DB4D-56B8-4424E2C81B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A41F1443-2D96-F825-8766-2A041B37C0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6869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3819FE0-AEF5-6A3D-CFEE-0CDB267C43E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0DDDC995-7294-6F79-D879-FAC60B77DC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1A4970F9-BFB7-9156-4F51-01BB26899D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35887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83556C3-D04E-2472-667B-7286932920F1}"/>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AFD9C10-3ED7-D2F7-1F01-B5E85CB690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83CC317B-B7E3-0546-386A-1824ACA7CF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50361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01734D9E-800C-5BD8-8145-1C314AC46DD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4537FE9-0EB2-DE6B-3FCC-87D7F4E3DF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B1DE960-9440-0688-6DF3-B30F97107A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5393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D1BF4EB-E2DA-6D70-0BCF-62A39AF3DFB8}"/>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06D2DB91-70EC-9D38-06D6-237380785C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9EAD655A-4875-CF2C-2A9D-2298A1E92F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72313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74EA7454-8CDC-19F6-9ED3-0E40A5E27CE6}"/>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69F5BF91-FEC9-06C8-364B-BC886D06AC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B7FDA9DF-7E4C-D8BB-6640-47D0A2FFEA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14030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3552D71-A9A2-3F1D-9097-F7D18C25E970}"/>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F86677E-5CEC-267A-81D8-0B92F2F364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946084D-2BC2-CCF6-D7C5-D88CCC50B4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57921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AB35E266-DFE4-7D36-939D-D51D2364C869}"/>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E0C91AF8-7DAC-A8A6-18F6-908074BA92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7CF1C05-6B78-0C37-5C4C-A753FE7DE8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74174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D26E1A37-4BA9-B288-ABA5-9E4843928628}"/>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E171669E-2C09-5A07-6AFC-01AB91A1CF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A4214F5-6D50-CFEA-D3A7-42F23A7E17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9197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97A9AAF2-6D45-589A-1D05-9EEB4F5532B8}"/>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48ED8F9B-294D-FA90-C426-9F1941C88E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F2E15459-D392-6C35-7AB2-3CA0193B5A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5950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97E2220C-7A84-4B14-C564-D40801D1C1FD}"/>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151BA8E5-0245-8B59-CD8B-89D0D81481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7A9574CC-1E38-FDB5-53F4-68CD9E4C73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55416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C4372C0F-B6A2-DAD9-488D-EE994605B14B}"/>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770C1ED9-B7A1-85C6-F228-9776F3089E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B6FDA51-FC84-F22C-F56B-17A234BB13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51163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E29BCB8B-260D-0675-87BD-D021F0D46B87}"/>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72ABD6B-27F9-511E-13EB-BEE582CFD0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A99A2EC4-9FEE-C4A3-51FC-E53FCE8BC2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68748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8F1614D3-8E27-8C8D-43D4-38A9EF5CB232}"/>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293C58DA-8114-250D-B03C-610D5C8902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AF353259-B84E-7B11-5474-DD0EC5D2BD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52724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82A6E76E-8A6C-D9D4-6763-EE8A609E00C4}"/>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80691C34-63FD-730E-8B54-B324394AAB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BF876F50-BE5E-BC45-938B-9716C50DA1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36233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99521e9a8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99521e9a8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FCCB1822-43AF-039E-77BF-92AC9FA1B4AC}"/>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A492202B-1E38-54FE-EAA3-BD0B0CACFD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E864F5E8-E757-B5D9-8321-4A50DD1E11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301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16A94C9C-7B28-DC72-9B3C-65130D47DC3F}"/>
            </a:ext>
          </a:extLst>
        </p:cNvPr>
        <p:cNvGrpSpPr/>
        <p:nvPr/>
      </p:nvGrpSpPr>
      <p:grpSpPr>
        <a:xfrm>
          <a:off x="0" y="0"/>
          <a:ext cx="0" cy="0"/>
          <a:chOff x="0" y="0"/>
          <a:chExt cx="0" cy="0"/>
        </a:xfrm>
      </p:grpSpPr>
      <p:sp>
        <p:nvSpPr>
          <p:cNvPr id="104" name="Google Shape;104;g909eb2c61a_0_10:notes">
            <a:extLst>
              <a:ext uri="{FF2B5EF4-FFF2-40B4-BE49-F238E27FC236}">
                <a16:creationId xmlns:a16="http://schemas.microsoft.com/office/drawing/2014/main" id="{43234900-E4F4-9B8E-BC8B-278ADA303D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09eb2c61a_0_10:notes">
            <a:extLst>
              <a:ext uri="{FF2B5EF4-FFF2-40B4-BE49-F238E27FC236}">
                <a16:creationId xmlns:a16="http://schemas.microsoft.com/office/drawing/2014/main" id="{3CE02C84-423F-0B35-F8D1-ADF84C20BA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260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con título"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31254" y="1040100"/>
            <a:ext cx="3317400" cy="24315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200">
                <a:latin typeface="Fira Sans Extra Condensed SemiBold"/>
                <a:ea typeface="Fira Sans Extra Condensed SemiBold"/>
                <a:cs typeface="Fira Sans Extra Condensed SemiBold"/>
                <a:sym typeface="Fira Sans Extra Condensed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831257" y="3535500"/>
            <a:ext cx="3907800" cy="41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rtl="0">
              <a:spcBef>
                <a:spcPts val="0"/>
              </a:spcBef>
              <a:spcAft>
                <a:spcPts val="0"/>
              </a:spcAft>
              <a:buSzPts val="1200"/>
              <a:buChar char="●"/>
              <a:defRPr/>
            </a:lvl1pPr>
            <a:lvl2pPr marL="914400" lvl="1" indent="-304800" algn="ctr" rtl="0">
              <a:spcBef>
                <a:spcPts val="1600"/>
              </a:spcBef>
              <a:spcAft>
                <a:spcPts val="0"/>
              </a:spcAft>
              <a:buSzPts val="1200"/>
              <a:buChar char="○"/>
              <a:defRPr/>
            </a:lvl2pPr>
            <a:lvl3pPr marL="1371600" lvl="2" indent="-304800" algn="ctr" rtl="0">
              <a:spcBef>
                <a:spcPts val="1600"/>
              </a:spcBef>
              <a:spcAft>
                <a:spcPts val="0"/>
              </a:spcAft>
              <a:buSzPts val="1200"/>
              <a:buChar char="■"/>
              <a:defRPr/>
            </a:lvl3pPr>
            <a:lvl4pPr marL="1828800" lvl="3" indent="-304800" algn="ctr" rtl="0">
              <a:spcBef>
                <a:spcPts val="1600"/>
              </a:spcBef>
              <a:spcAft>
                <a:spcPts val="0"/>
              </a:spcAft>
              <a:buSzPts val="1200"/>
              <a:buChar char="●"/>
              <a:defRPr/>
            </a:lvl4pPr>
            <a:lvl5pPr marL="2286000" lvl="4" indent="-304800" algn="ctr" rtl="0">
              <a:spcBef>
                <a:spcPts val="1600"/>
              </a:spcBef>
              <a:spcAft>
                <a:spcPts val="0"/>
              </a:spcAft>
              <a:buSzPts val="1200"/>
              <a:buChar char="○"/>
              <a:defRPr/>
            </a:lvl5pPr>
            <a:lvl6pPr marL="2743200" lvl="5" indent="-304800" algn="ctr" rtl="0">
              <a:spcBef>
                <a:spcPts val="1600"/>
              </a:spcBef>
              <a:spcAft>
                <a:spcPts val="0"/>
              </a:spcAft>
              <a:buSzPts val="1200"/>
              <a:buChar char="■"/>
              <a:defRPr/>
            </a:lvl6pPr>
            <a:lvl7pPr marL="3200400" lvl="6" indent="-304800" algn="ctr" rtl="0">
              <a:spcBef>
                <a:spcPts val="1600"/>
              </a:spcBef>
              <a:spcAft>
                <a:spcPts val="0"/>
              </a:spcAft>
              <a:buSzPts val="1200"/>
              <a:buChar char="●"/>
              <a:defRPr/>
            </a:lvl7pPr>
            <a:lvl8pPr marL="3657600" lvl="7" indent="-304800" algn="ctr" rtl="0">
              <a:spcBef>
                <a:spcPts val="1600"/>
              </a:spcBef>
              <a:spcAft>
                <a:spcPts val="0"/>
              </a:spcAft>
              <a:buSzPts val="1200"/>
              <a:buChar char="○"/>
              <a:defRPr/>
            </a:lvl8pPr>
            <a:lvl9pPr marL="4114800" lvl="8" indent="-304800" algn="ctr" rtl="0">
              <a:spcBef>
                <a:spcPts val="1600"/>
              </a:spcBef>
              <a:spcAft>
                <a:spcPts val="1600"/>
              </a:spcAft>
              <a:buSzPts val="12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1250" y="445025"/>
            <a:ext cx="832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1250" y="1152475"/>
            <a:ext cx="83214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1250" y="445025"/>
            <a:ext cx="832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algn="ctr" rtl="0">
              <a:spcBef>
                <a:spcPts val="0"/>
              </a:spcBef>
              <a:spcAft>
                <a:spcPts val="0"/>
              </a:spcAft>
              <a:buClr>
                <a:schemeClr val="accent4"/>
              </a:buClr>
              <a:buSzPts val="2800"/>
              <a:buNone/>
              <a:defRPr>
                <a:solidFill>
                  <a:schemeClr val="accent4"/>
                </a:solidFill>
              </a:defRPr>
            </a:lvl2pPr>
            <a:lvl3pPr lvl="2" algn="ctr" rtl="0">
              <a:spcBef>
                <a:spcPts val="0"/>
              </a:spcBef>
              <a:spcAft>
                <a:spcPts val="0"/>
              </a:spcAft>
              <a:buClr>
                <a:schemeClr val="accent4"/>
              </a:buClr>
              <a:buSzPts val="2800"/>
              <a:buNone/>
              <a:defRPr>
                <a:solidFill>
                  <a:schemeClr val="accent4"/>
                </a:solidFill>
              </a:defRPr>
            </a:lvl3pPr>
            <a:lvl4pPr lvl="3" algn="ctr" rtl="0">
              <a:spcBef>
                <a:spcPts val="0"/>
              </a:spcBef>
              <a:spcAft>
                <a:spcPts val="0"/>
              </a:spcAft>
              <a:buClr>
                <a:schemeClr val="accent4"/>
              </a:buClr>
              <a:buSzPts val="2800"/>
              <a:buNone/>
              <a:defRPr>
                <a:solidFill>
                  <a:schemeClr val="accent4"/>
                </a:solidFill>
              </a:defRPr>
            </a:lvl4pPr>
            <a:lvl5pPr lvl="4" algn="ctr" rtl="0">
              <a:spcBef>
                <a:spcPts val="0"/>
              </a:spcBef>
              <a:spcAft>
                <a:spcPts val="0"/>
              </a:spcAft>
              <a:buClr>
                <a:schemeClr val="accent4"/>
              </a:buClr>
              <a:buSzPts val="2800"/>
              <a:buNone/>
              <a:defRPr>
                <a:solidFill>
                  <a:schemeClr val="accent4"/>
                </a:solidFill>
              </a:defRPr>
            </a:lvl5pPr>
            <a:lvl6pPr lvl="5" algn="ctr" rtl="0">
              <a:spcBef>
                <a:spcPts val="0"/>
              </a:spcBef>
              <a:spcAft>
                <a:spcPts val="0"/>
              </a:spcAft>
              <a:buClr>
                <a:schemeClr val="accent4"/>
              </a:buClr>
              <a:buSzPts val="2800"/>
              <a:buNone/>
              <a:defRPr>
                <a:solidFill>
                  <a:schemeClr val="accent4"/>
                </a:solidFill>
              </a:defRPr>
            </a:lvl6pPr>
            <a:lvl7pPr lvl="6" algn="ctr" rtl="0">
              <a:spcBef>
                <a:spcPts val="0"/>
              </a:spcBef>
              <a:spcAft>
                <a:spcPts val="0"/>
              </a:spcAft>
              <a:buClr>
                <a:schemeClr val="accent4"/>
              </a:buClr>
              <a:buSzPts val="2800"/>
              <a:buNone/>
              <a:defRPr>
                <a:solidFill>
                  <a:schemeClr val="accent4"/>
                </a:solidFill>
              </a:defRPr>
            </a:lvl7pPr>
            <a:lvl8pPr lvl="7" algn="ctr" rtl="0">
              <a:spcBef>
                <a:spcPts val="0"/>
              </a:spcBef>
              <a:spcAft>
                <a:spcPts val="0"/>
              </a:spcAft>
              <a:buClr>
                <a:schemeClr val="accent4"/>
              </a:buClr>
              <a:buSzPts val="2800"/>
              <a:buNone/>
              <a:defRPr>
                <a:solidFill>
                  <a:schemeClr val="accent4"/>
                </a:solidFill>
              </a:defRPr>
            </a:lvl8pPr>
            <a:lvl9pPr lvl="8" algn="ctr" rtl="0">
              <a:spcBef>
                <a:spcPts val="0"/>
              </a:spcBef>
              <a:spcAft>
                <a:spcPts val="0"/>
              </a:spcAft>
              <a:buClr>
                <a:schemeClr val="accent4"/>
              </a:buClr>
              <a:buSzPts val="2800"/>
              <a:buNone/>
              <a:defRPr>
                <a:solidFill>
                  <a:schemeClr val="accent4"/>
                </a:solidFill>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2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250" y="445025"/>
            <a:ext cx="83214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sym typeface="Fira Sans Extra Condensed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1250" y="1152475"/>
            <a:ext cx="83214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rtl="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rtl="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svg"/></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49067" y="3452417"/>
            <a:ext cx="5222648" cy="1538868"/>
          </a:xfrm>
        </p:spPr>
        <p:txBody>
          <a:bodyPr spcFirstLastPara="1" wrap="square" lIns="91425" tIns="91425" rIns="91425" bIns="91425" anchor="ctr" anchorCtr="0">
            <a:noAutofit/>
          </a:bodyPr>
          <a:lstStyle/>
          <a:p>
            <a:pPr>
              <a:lnSpc>
                <a:spcPct val="90000"/>
              </a:lnSpc>
            </a:pPr>
            <a:r>
              <a:rPr lang="en-US" sz="3000" dirty="0">
                <a:solidFill>
                  <a:schemeClr val="bg1"/>
                </a:solidFill>
              </a:rPr>
              <a:t>4. Deploy Managed and Networked Applications on Kubernetes </a:t>
            </a:r>
            <a:br>
              <a:rPr lang="en-US" sz="3000" dirty="0">
                <a:solidFill>
                  <a:schemeClr val="bg1"/>
                </a:solidFill>
              </a:rPr>
            </a:br>
            <a:endParaRPr lang="en-US" sz="3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D14B676F-B266-B088-9414-C7DA3DD100A9}"/>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09E7E66C-B66E-B0E2-2E2D-A7848EA3B12A}"/>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Services</a:t>
            </a:r>
          </a:p>
        </p:txBody>
      </p:sp>
      <p:sp>
        <p:nvSpPr>
          <p:cNvPr id="3" name="TextBox 2">
            <a:extLst>
              <a:ext uri="{FF2B5EF4-FFF2-40B4-BE49-F238E27FC236}">
                <a16:creationId xmlns:a16="http://schemas.microsoft.com/office/drawing/2014/main" id="{5519B28B-A683-C49F-BF64-B7903F648897}"/>
              </a:ext>
            </a:extLst>
          </p:cNvPr>
          <p:cNvSpPr txBox="1"/>
          <p:nvPr/>
        </p:nvSpPr>
        <p:spPr>
          <a:xfrm>
            <a:off x="476092" y="3294863"/>
            <a:ext cx="8321399" cy="1938992"/>
          </a:xfrm>
          <a:prstGeom prst="rect">
            <a:avLst/>
          </a:prstGeom>
          <a:noFill/>
        </p:spPr>
        <p:txBody>
          <a:bodyPr wrap="square" rtlCol="0">
            <a:spAutoFit/>
          </a:bodyPr>
          <a:lstStyle/>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Kubernetes assigns a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stable IP address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a service resource, which is linked to a group of pods. This service acts as a virtual load balancer, ensuring that traffic is directed to the appropriate pods.</a:t>
            </a:r>
          </a:p>
          <a:p>
            <a:pPr marL="171450" indent="-171450" algn="just">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If pods are restarted, rescheduled, or replicated, the service endpoints are automatically updated. This ensures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scalability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fault tolerance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as the service provides a permanent, static IP address that remains constant, even if the underlying pods are recreated. For example, a Front-end container uses a stable IP address to communicate with the Back-end service rather than directly with the Back-end pod’s IP. If the Back-end pod fails and is replaced, Kubernetes updates the service with the new pod’s IP, ensuring uninterrupted communication.</a:t>
            </a:r>
          </a:p>
          <a:p>
            <a:pPr algn="just"/>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5" name="Graphic 4">
            <a:extLst>
              <a:ext uri="{FF2B5EF4-FFF2-40B4-BE49-F238E27FC236}">
                <a16:creationId xmlns:a16="http://schemas.microsoft.com/office/drawing/2014/main" id="{05601C72-E04A-A738-6E56-A265BFD004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9738" y="584987"/>
            <a:ext cx="5664200" cy="2527300"/>
          </a:xfrm>
          <a:prstGeom prst="rect">
            <a:avLst/>
          </a:prstGeom>
        </p:spPr>
      </p:pic>
      <p:sp>
        <p:nvSpPr>
          <p:cNvPr id="6" name="TextBox 5">
            <a:extLst>
              <a:ext uri="{FF2B5EF4-FFF2-40B4-BE49-F238E27FC236}">
                <a16:creationId xmlns:a16="http://schemas.microsoft.com/office/drawing/2014/main" id="{76B40262-5BC2-B961-9D17-77CF56835038}"/>
              </a:ext>
            </a:extLst>
          </p:cNvPr>
          <p:cNvSpPr txBox="1"/>
          <p:nvPr/>
        </p:nvSpPr>
        <p:spPr>
          <a:xfrm>
            <a:off x="3423333" y="3112287"/>
            <a:ext cx="2039341" cy="215444"/>
          </a:xfrm>
          <a:prstGeom prst="rect">
            <a:avLst/>
          </a:prstGeom>
          <a:noFill/>
        </p:spPr>
        <p:txBody>
          <a:bodyPr wrap="none" rtlCol="0">
            <a:spAutoFit/>
          </a:bodyPr>
          <a:lstStyle/>
          <a:p>
            <a:r>
              <a:rPr lang="en-US" sz="800" dirty="0">
                <a:latin typeface="Roboto" panose="02000000000000000000" pitchFamily="2" charset="0"/>
                <a:ea typeface="Roboto" panose="02000000000000000000" pitchFamily="2" charset="0"/>
                <a:cs typeface="Roboto" panose="02000000000000000000" pitchFamily="2" charset="0"/>
              </a:rPr>
              <a:t>Fig 3: Services resolve pod failure issues</a:t>
            </a:r>
          </a:p>
        </p:txBody>
      </p:sp>
    </p:spTree>
    <p:extLst>
      <p:ext uri="{BB962C8B-B14F-4D97-AF65-F5344CB8AC3E}">
        <p14:creationId xmlns:p14="http://schemas.microsoft.com/office/powerpoint/2010/main" val="2111133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DBAD778-89EA-4913-8238-0B036B80D0B9}"/>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FEE4B284-3BE7-BDEF-1551-DADCE9B2AC93}"/>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Services</a:t>
            </a:r>
          </a:p>
        </p:txBody>
      </p:sp>
      <p:sp>
        <p:nvSpPr>
          <p:cNvPr id="3" name="TextBox 2">
            <a:extLst>
              <a:ext uri="{FF2B5EF4-FFF2-40B4-BE49-F238E27FC236}">
                <a16:creationId xmlns:a16="http://schemas.microsoft.com/office/drawing/2014/main" id="{101E7DD4-3F22-A17B-E50E-D54758E13807}"/>
              </a:ext>
            </a:extLst>
          </p:cNvPr>
          <p:cNvSpPr txBox="1"/>
          <p:nvPr/>
        </p:nvSpPr>
        <p:spPr>
          <a:xfrm>
            <a:off x="506320" y="1012641"/>
            <a:ext cx="8321399" cy="1384995"/>
          </a:xfrm>
          <a:prstGeom prst="rect">
            <a:avLst/>
          </a:prstGeom>
          <a:noFill/>
        </p:spPr>
        <p:txBody>
          <a:bodyPr wrap="square" rtlCol="0">
            <a:spAutoFit/>
          </a:bodyPr>
          <a:lstStyle/>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Key Benefits: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Stable IP Address: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Services provide a consistent IP address for a set of pods, even when pods change.</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Load Balancing: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 service can load balance traffic across multiple pods running the same application.</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Scalability: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When applications scale horizontally with multiple pods, the service distributes requests to available pods, regardless of their physical location in the cluster.</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Simplified Communication: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Services allow containers in different pods to communicate without worrying about changes in pod IPs or discovering new IPs after restarts.</a:t>
            </a:r>
          </a:p>
        </p:txBody>
      </p:sp>
    </p:spTree>
    <p:extLst>
      <p:ext uri="{BB962C8B-B14F-4D97-AF65-F5344CB8AC3E}">
        <p14:creationId xmlns:p14="http://schemas.microsoft.com/office/powerpoint/2010/main" val="730203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01AD6F4E-08D4-F307-BBE6-8DC9BA56991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616F70D7-457E-A39A-8192-F43C823860BC}"/>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Service Object and Pod Communication in Kubernetes</a:t>
            </a:r>
          </a:p>
        </p:txBody>
      </p:sp>
      <p:sp>
        <p:nvSpPr>
          <p:cNvPr id="3" name="TextBox 2">
            <a:extLst>
              <a:ext uri="{FF2B5EF4-FFF2-40B4-BE49-F238E27FC236}">
                <a16:creationId xmlns:a16="http://schemas.microsoft.com/office/drawing/2014/main" id="{66E7CC7A-8BAE-C182-86FA-1CA373E1B36F}"/>
              </a:ext>
            </a:extLst>
          </p:cNvPr>
          <p:cNvSpPr txBox="1"/>
          <p:nvPr/>
        </p:nvSpPr>
        <p:spPr>
          <a:xfrm>
            <a:off x="506321" y="1012641"/>
            <a:ext cx="8226330" cy="3231654"/>
          </a:xfrm>
          <a:prstGeom prst="rect">
            <a:avLst/>
          </a:prstGeom>
          <a:noFill/>
        </p:spPr>
        <p:txBody>
          <a:bodyPr wrap="square" rtlCol="0">
            <a:spAutoFit/>
          </a:bodyPr>
          <a:lstStyle/>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Scaling Applications with Kubernetes Services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In real-world applications, horizontal scaling is essential. Applications typically run across multiple pods to meet growing demand. A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Deployment resource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manages these multiple pods running the same container. To ensure seamless access and load balancing across these pods, Kubernetes uses a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service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which provides a single stable IP address for the entire set of pods.</a:t>
            </a:r>
          </a:p>
          <a:p>
            <a:pPr marL="171450" indent="-171450" algn="just">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Services allow containers in one pod to connect to containers in another pod, regardless of whether they are on the same node, namespace, or project. The service ensures that a pod doesn’t need to discover new IP addresses after another pod restarts, as the service provides a stable IP address throughout the lifecycle of the pods.</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Labels and Selectors: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Kubernetes uses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labels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identify which pods are associated with a service. A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selector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 the service object matches specific key-value labels on the pods. </a:t>
            </a:r>
          </a:p>
          <a:p>
            <a:pPr marL="171450" indent="-171450" algn="just">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For example, if the service’s selector is app: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only pods with the label app: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will be included in the service. These labeled pods form the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endpoints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for the service, meaning any requests to the service’s stable IP will be directed to one of the pods with the matching label. This mechanism ensures proper routing and load balancing.</a:t>
            </a:r>
          </a:p>
        </p:txBody>
      </p:sp>
    </p:spTree>
    <p:extLst>
      <p:ext uri="{BB962C8B-B14F-4D97-AF65-F5344CB8AC3E}">
        <p14:creationId xmlns:p14="http://schemas.microsoft.com/office/powerpoint/2010/main" val="1363436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F5FD6951-D435-16B1-5691-697A2FEED354}"/>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0C92095-D57C-DB8A-9380-754F3F330296}"/>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Service Object and Pod Communication in Kubernetes</a:t>
            </a:r>
          </a:p>
        </p:txBody>
      </p:sp>
      <p:pic>
        <p:nvPicPr>
          <p:cNvPr id="4" name="Graphic 3">
            <a:extLst>
              <a:ext uri="{FF2B5EF4-FFF2-40B4-BE49-F238E27FC236}">
                <a16:creationId xmlns:a16="http://schemas.microsoft.com/office/drawing/2014/main" id="{9A43689B-71D0-26E7-EDD1-9094C052D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8309" y="811587"/>
            <a:ext cx="6489121" cy="3694762"/>
          </a:xfrm>
          <a:prstGeom prst="rect">
            <a:avLst/>
          </a:prstGeom>
        </p:spPr>
      </p:pic>
      <p:sp>
        <p:nvSpPr>
          <p:cNvPr id="5" name="TextBox 4">
            <a:extLst>
              <a:ext uri="{FF2B5EF4-FFF2-40B4-BE49-F238E27FC236}">
                <a16:creationId xmlns:a16="http://schemas.microsoft.com/office/drawing/2014/main" id="{720320F6-46E1-E605-3A2E-B14A2E6E7457}"/>
              </a:ext>
            </a:extLst>
          </p:cNvPr>
          <p:cNvSpPr txBox="1"/>
          <p:nvPr/>
        </p:nvSpPr>
        <p:spPr>
          <a:xfrm>
            <a:off x="3400662" y="4691531"/>
            <a:ext cx="2122697" cy="215444"/>
          </a:xfrm>
          <a:prstGeom prst="rect">
            <a:avLst/>
          </a:prstGeom>
          <a:noFill/>
        </p:spPr>
        <p:txBody>
          <a:bodyPr wrap="none" rtlCol="0">
            <a:spAutoFit/>
          </a:bodyPr>
          <a:lstStyle/>
          <a:p>
            <a:r>
              <a:rPr lang="en-US" sz="800" dirty="0">
                <a:latin typeface="Roboto" panose="02000000000000000000" pitchFamily="2" charset="0"/>
                <a:ea typeface="Roboto" panose="02000000000000000000" pitchFamily="2" charset="0"/>
                <a:cs typeface="Roboto" panose="02000000000000000000" pitchFamily="2" charset="0"/>
              </a:rPr>
              <a:t>Fig 4: Service selector match to pod labels</a:t>
            </a:r>
          </a:p>
        </p:txBody>
      </p:sp>
    </p:spTree>
    <p:extLst>
      <p:ext uri="{BB962C8B-B14F-4D97-AF65-F5344CB8AC3E}">
        <p14:creationId xmlns:p14="http://schemas.microsoft.com/office/powerpoint/2010/main" val="3499792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FCA567B-F629-FEA4-04B8-0FB33B72051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21E8C462-15F3-31F4-0231-1B14ECE846AF}"/>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Creating a Service for Deployment in Kubernetes</a:t>
            </a:r>
          </a:p>
        </p:txBody>
      </p:sp>
      <p:sp>
        <p:nvSpPr>
          <p:cNvPr id="2" name="TextBox 1">
            <a:extLst>
              <a:ext uri="{FF2B5EF4-FFF2-40B4-BE49-F238E27FC236}">
                <a16:creationId xmlns:a16="http://schemas.microsoft.com/office/drawing/2014/main" id="{B742D08F-4458-2956-4AB6-234AEC77F59F}"/>
              </a:ext>
            </a:extLst>
          </p:cNvPr>
          <p:cNvSpPr txBox="1"/>
          <p:nvPr/>
        </p:nvSpPr>
        <p:spPr>
          <a:xfrm>
            <a:off x="513708" y="809225"/>
            <a:ext cx="8218942" cy="3416320"/>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To create a service in Kubernetes for a deployment, one use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 command. This links the service to deployment and assigns it a stable IP address for communication. One can specify options like a selector (to match specific pods), the port for the service, the target port on the pods, and the protocol. If not specified, defaults are used (such as the protocol being TCP). The service enables stable communication with your pods by load balancing requests to the underlying pods that match the service.</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service allows pods within the same cluster to communicate via the stable IP, even when the underlying pods are restarted or rescheduled to different nodes.</a:t>
            </a:r>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Kubernetes DNS for Service Discovery</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Kubernetes has an internal DNS server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CoreDNS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which automatically assigns a Fully Qualified Domain Name (FQDN) to each service. This FQDN follows the pattern SVC-NAME.PROJECT-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NAME.svc.CLUSTER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-DOMAIN. This system enables pods within the cluster to communicate with services using their DNS name rather than dynamic IPs.</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DNS operator ensures that each pod is provided with proper DNS configurations, so they can resolve service names and connect to other pods without worrying about underlying IP changes.</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746942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A6B9D88-0C22-9022-96F9-B37D1A57376C}"/>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9EE3C91-FB13-C74C-7FBA-750B63EDA1FC}"/>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Creating a Service for Deployment in Kubernetes</a:t>
            </a:r>
          </a:p>
        </p:txBody>
      </p:sp>
      <p:sp>
        <p:nvSpPr>
          <p:cNvPr id="2" name="TextBox 1">
            <a:extLst>
              <a:ext uri="{FF2B5EF4-FFF2-40B4-BE49-F238E27FC236}">
                <a16:creationId xmlns:a16="http://schemas.microsoft.com/office/drawing/2014/main" id="{2DF6A623-2171-4209-69AF-0DC080FC322F}"/>
              </a:ext>
            </a:extLst>
          </p:cNvPr>
          <p:cNvSpPr txBox="1"/>
          <p:nvPr/>
        </p:nvSpPr>
        <p:spPr>
          <a:xfrm>
            <a:off x="513708" y="809225"/>
            <a:ext cx="8218942" cy="2862322"/>
          </a:xfrm>
          <a:prstGeom prst="rect">
            <a:avLst/>
          </a:prstGeom>
          <a:noFill/>
        </p:spPr>
        <p:txBody>
          <a:bodyPr wrap="square" rtlCol="0">
            <a:spAutoFit/>
          </a:bodyPr>
          <a:lstStyle/>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Kubernetes Networking Drivers (CNI)</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Kubernetes uses Container Network Interface (CNI) plug-ins to manage networking within the cluster. These plug-ins define the connection between the network provider and the container runtime, ensuring seamless communication among containers across nodes. Key CNI plug-ins include:</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OVN-Kubernetes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default networking plug-in for OpenShift (RHOCP) 4.10 and beyond. It uses Open Virtual Network (OVN) and Open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vSwitch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(OVS) to manage the network configuration across the cluster.</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OpenShift SDN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 older plug-in from OpenShift 3.x that may lack compatibility with newer features.</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Kuryr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 plug-in tailored for OpenStack deployments.</a:t>
            </a:r>
          </a:p>
          <a:p>
            <a:pPr algn="just"/>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OpenShift Cluster Network Operator (CNO)</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Cluster Network Operator (CNO)</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manages the configuration of OpenShift’s cluster networking, handling the deployment of CNI plug-ins. It allows the cluster administrator to configure and monitor the networking setup, including the ranges of IP addresses assigned to both pods (Cluster Network CIDR) and services (Service Network CIDR).</a:t>
            </a:r>
          </a:p>
        </p:txBody>
      </p:sp>
    </p:spTree>
    <p:extLst>
      <p:ext uri="{BB962C8B-B14F-4D97-AF65-F5344CB8AC3E}">
        <p14:creationId xmlns:p14="http://schemas.microsoft.com/office/powerpoint/2010/main" val="3233815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70EA208-D59B-4681-68C6-E2F9BAD05C8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0392133E-1503-191C-C357-36EDC37AEDC0}"/>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Scale and Expose Applications to External Access</a:t>
            </a:r>
          </a:p>
        </p:txBody>
      </p:sp>
      <p:sp>
        <p:nvSpPr>
          <p:cNvPr id="2" name="TextBox 1">
            <a:extLst>
              <a:ext uri="{FF2B5EF4-FFF2-40B4-BE49-F238E27FC236}">
                <a16:creationId xmlns:a16="http://schemas.microsoft.com/office/drawing/2014/main" id="{34A30BA5-8E4C-E6BD-98D9-AB93B8C40F49}"/>
              </a:ext>
            </a:extLst>
          </p:cNvPr>
          <p:cNvSpPr txBox="1"/>
          <p:nvPr/>
        </p:nvSpPr>
        <p:spPr>
          <a:xfrm>
            <a:off x="513708" y="809225"/>
            <a:ext cx="8218942" cy="3231654"/>
          </a:xfrm>
          <a:prstGeom prst="rect">
            <a:avLst/>
          </a:prstGeom>
          <a:noFill/>
        </p:spPr>
        <p:txBody>
          <a:bodyPr wrap="square" rtlCol="0">
            <a:spAutoFit/>
          </a:bodyPr>
          <a:lstStyle/>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Exposing Applications to External Access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Objective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Use Kubernetes Ingress and OpenShift routes to allow external clients access to applications running in a cluster.</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IP Addresses for Pods and Services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Applications usually need horizontal scaling, with multiple pods running. Kubernetes services provide a stable IP and load balancing, abstracting dynamic pod IP addresses. This ensures scalability and fault tolerance as pods are restarted or rescheduled.</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Service Types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1.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ClusterIP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Default type, accessible only within the cluster, used for internal pod communication.</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2.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Load Balancer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Provisions an external load balancer, exposing services to the internet. Suitable for cloud environments but requires careful security considerations.</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3.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NodePort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Exposes the service on a static port on the node IP, but is less secure as it requires direct network access.</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4.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ExternalName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Maps to an external DNS name, returning a CNAME record for external resources.</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592068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52E19273-CC54-0B1C-D22A-B176BB9C6397}"/>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4A11092F-154B-9387-1E49-0EBFECD5BA10}"/>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Scale and Expose Applications to External Access</a:t>
            </a:r>
          </a:p>
        </p:txBody>
      </p:sp>
      <p:sp>
        <p:nvSpPr>
          <p:cNvPr id="2" name="TextBox 1">
            <a:extLst>
              <a:ext uri="{FF2B5EF4-FFF2-40B4-BE49-F238E27FC236}">
                <a16:creationId xmlns:a16="http://schemas.microsoft.com/office/drawing/2014/main" id="{C9148573-DE80-B5B3-664A-DA3FA01EB2D3}"/>
              </a:ext>
            </a:extLst>
          </p:cNvPr>
          <p:cNvSpPr txBox="1"/>
          <p:nvPr/>
        </p:nvSpPr>
        <p:spPr>
          <a:xfrm>
            <a:off x="513708" y="809225"/>
            <a:ext cx="8218942" cy="3416320"/>
          </a:xfrm>
          <a:prstGeom prst="rect">
            <a:avLst/>
          </a:prstGeom>
          <a:noFill/>
        </p:spPr>
        <p:txBody>
          <a:bodyPr wrap="square" rtlCol="0">
            <a:spAutoFit/>
          </a:bodyPr>
          <a:lstStyle/>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Using Routes for External Connectivity</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Routes expose applications to external networks, allowing external access via a public hostname. They use the ingress controller to direct traffic to pods. Routes provide additional features like TLS termination and blue-green deployment.</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Ingress Objects for External Connectivity</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Ingress resources handle external HTTP, HTTPS, and SNI requests. They are similar to routes but offer minimal features, often relying on the ingress controller for TLS and session management. In OpenShift, routes are preferred over ingress objects.</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Sticky Sessions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Sticky sessions ensure that client requests always reach the same pod by using cookies to maintain session persistence. OpenShift allows configuring sticky sessions for both ingress and route resources.</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Load Balancing and Scaling</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Kubernetes services function as internal load balancers, distributing traffic among replica pods. Scaling can be manual (e.g., using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scale command) or automatic. Routers detect service IP changes and update their configuration accordingly, balancing traffic across pods efficiently.</a:t>
            </a:r>
          </a:p>
        </p:txBody>
      </p:sp>
    </p:spTree>
    <p:extLst>
      <p:ext uri="{BB962C8B-B14F-4D97-AF65-F5344CB8AC3E}">
        <p14:creationId xmlns:p14="http://schemas.microsoft.com/office/powerpoint/2010/main" val="363425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2865677-B4E0-CA6D-27BA-A9E0D569DF7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7B6F159-BEA4-1BFD-D711-24F35950F219}"/>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to create a new Projects and checking for Resources: </a:t>
            </a:r>
            <a:r>
              <a:rPr lang="en-US" dirty="0" err="1"/>
              <a:t>oc</a:t>
            </a:r>
            <a:r>
              <a:rPr lang="en-US" dirty="0"/>
              <a:t> new-project run </a:t>
            </a:r>
            <a:br>
              <a:rPr lang="en-US" dirty="0"/>
            </a:br>
            <a:endParaRPr lang="en-US" dirty="0"/>
          </a:p>
        </p:txBody>
      </p:sp>
      <p:sp>
        <p:nvSpPr>
          <p:cNvPr id="5" name="TextBox 4">
            <a:extLst>
              <a:ext uri="{FF2B5EF4-FFF2-40B4-BE49-F238E27FC236}">
                <a16:creationId xmlns:a16="http://schemas.microsoft.com/office/drawing/2014/main" id="{C4837731-F075-6491-0907-691E4F3A6C1A}"/>
              </a:ext>
            </a:extLst>
          </p:cNvPr>
          <p:cNvSpPr txBox="1"/>
          <p:nvPr/>
        </p:nvSpPr>
        <p:spPr>
          <a:xfrm>
            <a:off x="559145" y="3385398"/>
            <a:ext cx="7650320" cy="1384995"/>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new-project deploy-</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newapp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creates a new project (namespace) in OpenShift called deploy-</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newapp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marL="285750" indent="-2857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all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all resources in the currently active project (deploy-</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newapp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command returns No resources found in deploy-</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newapp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namespace, meaning no pods, services, deployments, or other resources have been created in this project yet.</a:t>
            </a:r>
          </a:p>
          <a:p>
            <a:pPr marL="171450" indent="-171450" algn="just">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screen shot of a computer program&#10;&#10;Description automatically generated">
            <a:extLst>
              <a:ext uri="{FF2B5EF4-FFF2-40B4-BE49-F238E27FC236}">
                <a16:creationId xmlns:a16="http://schemas.microsoft.com/office/drawing/2014/main" id="{CC3D5281-1FF0-EBB9-0661-EA61FFC05267}"/>
              </a:ext>
            </a:extLst>
          </p:cNvPr>
          <p:cNvPicPr>
            <a:picLocks noChangeAspect="1"/>
          </p:cNvPicPr>
          <p:nvPr/>
        </p:nvPicPr>
        <p:blipFill>
          <a:blip r:embed="rId3"/>
          <a:stretch>
            <a:fillRect/>
          </a:stretch>
        </p:blipFill>
        <p:spPr>
          <a:xfrm>
            <a:off x="821738" y="1137423"/>
            <a:ext cx="7500523" cy="1946919"/>
          </a:xfrm>
          <a:prstGeom prst="rect">
            <a:avLst/>
          </a:prstGeom>
        </p:spPr>
      </p:pic>
    </p:spTree>
    <p:extLst>
      <p:ext uri="{BB962C8B-B14F-4D97-AF65-F5344CB8AC3E}">
        <p14:creationId xmlns:p14="http://schemas.microsoft.com/office/powerpoint/2010/main" val="658697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E9964D7B-FD94-24E9-B15E-7EA1118E7E5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E532596-E2C0-F528-B6EB-91091CDDC2EF}"/>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Commands listing service accounts and secrets : </a:t>
            </a:r>
            <a:r>
              <a:rPr lang="en-US" dirty="0" err="1"/>
              <a:t>oc</a:t>
            </a:r>
            <a:r>
              <a:rPr lang="en-US" dirty="0"/>
              <a:t> get</a:t>
            </a:r>
          </a:p>
        </p:txBody>
      </p:sp>
      <p:pic>
        <p:nvPicPr>
          <p:cNvPr id="3" name="Picture 2" descr="A screen shot of a computer&#10;&#10;Description automatically generated">
            <a:extLst>
              <a:ext uri="{FF2B5EF4-FFF2-40B4-BE49-F238E27FC236}">
                <a16:creationId xmlns:a16="http://schemas.microsoft.com/office/drawing/2014/main" id="{2E25018E-0791-219A-1492-5C511DA04975}"/>
              </a:ext>
            </a:extLst>
          </p:cNvPr>
          <p:cNvPicPr>
            <a:picLocks noChangeAspect="1"/>
          </p:cNvPicPr>
          <p:nvPr/>
        </p:nvPicPr>
        <p:blipFill>
          <a:blip r:embed="rId3"/>
          <a:stretch>
            <a:fillRect/>
          </a:stretch>
        </p:blipFill>
        <p:spPr>
          <a:xfrm>
            <a:off x="752035" y="790222"/>
            <a:ext cx="7194344" cy="2204885"/>
          </a:xfrm>
          <a:prstGeom prst="rect">
            <a:avLst/>
          </a:prstGeom>
        </p:spPr>
      </p:pic>
      <p:sp>
        <p:nvSpPr>
          <p:cNvPr id="5" name="TextBox 4">
            <a:extLst>
              <a:ext uri="{FF2B5EF4-FFF2-40B4-BE49-F238E27FC236}">
                <a16:creationId xmlns:a16="http://schemas.microsoft.com/office/drawing/2014/main" id="{31B1BB60-3892-104A-0195-048ADCC5A805}"/>
              </a:ext>
            </a:extLst>
          </p:cNvPr>
          <p:cNvSpPr txBox="1"/>
          <p:nvPr/>
        </p:nvSpPr>
        <p:spPr>
          <a:xfrm>
            <a:off x="752036" y="3252999"/>
            <a:ext cx="7194344" cy="1200329"/>
          </a:xfrm>
          <a:prstGeom prst="rect">
            <a:avLst/>
          </a:prstGeom>
          <a:noFill/>
        </p:spPr>
        <p:txBody>
          <a:bodyPr wrap="square" rtlCol="0">
            <a:spAutoFit/>
          </a:bodyPr>
          <a:lstStyle/>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serviceaccounts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all service accounts in the deploy-</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newapp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project. The output returns builder(to build container images), default(services that don’t specify a service account), deployer(used for deploying applications). Each service account has 1 secret attached, and all were created 93 seconds ago (indicating that they are newly created).</a:t>
            </a:r>
          </a:p>
          <a:p>
            <a:pPr marL="285750" indent="-2857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secrets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all secrets in the deploy-</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newapp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project.</a:t>
            </a:r>
          </a:p>
        </p:txBody>
      </p:sp>
    </p:spTree>
    <p:extLst>
      <p:ext uri="{BB962C8B-B14F-4D97-AF65-F5344CB8AC3E}">
        <p14:creationId xmlns:p14="http://schemas.microsoft.com/office/powerpoint/2010/main" val="16578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411250" y="236524"/>
            <a:ext cx="8340864" cy="843901"/>
          </a:xfrm>
          <a:prstGeom prst="rect">
            <a:avLst/>
          </a:prstGeom>
        </p:spPr>
        <p:txBody>
          <a:bodyPr spcFirstLastPara="1" wrap="square" lIns="91425" tIns="91425" rIns="91425" bIns="91425" anchor="t" anchorCtr="0">
            <a:noAutofit/>
          </a:bodyPr>
          <a:lstStyle/>
          <a:p>
            <a:pPr algn="l"/>
            <a:r>
              <a:rPr lang="en-US" dirty="0"/>
              <a:t>Deploy Applications from Images and Templates</a:t>
            </a:r>
            <a:br>
              <a:rPr lang="en-US" dirty="0"/>
            </a:br>
            <a:endParaRPr dirty="0"/>
          </a:p>
        </p:txBody>
      </p:sp>
      <p:sp>
        <p:nvSpPr>
          <p:cNvPr id="3" name="TextBox 2">
            <a:extLst>
              <a:ext uri="{FF2B5EF4-FFF2-40B4-BE49-F238E27FC236}">
                <a16:creationId xmlns:a16="http://schemas.microsoft.com/office/drawing/2014/main" id="{E23794EE-33A9-7120-7CF8-E8329739F4A1}"/>
              </a:ext>
            </a:extLst>
          </p:cNvPr>
          <p:cNvSpPr txBox="1"/>
          <p:nvPr/>
        </p:nvSpPr>
        <p:spPr>
          <a:xfrm>
            <a:off x="480569" y="820571"/>
            <a:ext cx="7989438" cy="4154984"/>
          </a:xfrm>
          <a:prstGeom prst="rect">
            <a:avLst/>
          </a:prstGeom>
          <a:noFill/>
        </p:spPr>
        <p:txBody>
          <a:bodyPr wrap="square" rtlCol="0">
            <a:spAutoFit/>
          </a:bodyPr>
          <a:lstStyle/>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1. Deploying Applications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Kubernetes manages applications as collections of resources, which are eventually created and managed by the cluster. Red Hat OpenShift Container Platform (RHOCP) simplifies application deployment by using additional resources and tools like templates.</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2. Resources and Resource Definitions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Resources define components like pods, services, or deployments. YAML is commonly used to manage resources, and you can create, edit, or delete resources through commands like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or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3. Templates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Templates are YAML manifests containing parameterized resource definitions. They are processed with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process command, generating resources like services, persistent volume claims, and deployment configurations. Templates can also be used with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new-app to create applications.</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4. Pods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Pods are the smallest compute unit, running one or more containers that share resources. The pod specification includes details like container images, environment variables, and ports.</a:t>
            </a:r>
          </a:p>
          <a:p>
            <a:pPr algn="just"/>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5. Deployments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Deployments manage the desired state of a pod, ensuring a specified number of replicas run at all times. They are more modern and flexible compared to replication controllers.</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ABCC00A-19A1-CEE1-130E-F6698DF7EF40}"/>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03709D4-D0E2-5B05-9419-A981A61A5875}"/>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Commands to describe </a:t>
            </a:r>
            <a:r>
              <a:rPr lang="en-US" dirty="0" err="1"/>
              <a:t>mysql</a:t>
            </a:r>
            <a:r>
              <a:rPr lang="en-US" dirty="0"/>
              <a:t>-persistent Template: </a:t>
            </a:r>
            <a:r>
              <a:rPr lang="en-US" dirty="0" err="1"/>
              <a:t>oc</a:t>
            </a:r>
            <a:r>
              <a:rPr lang="en-US" dirty="0"/>
              <a:t> describe</a:t>
            </a:r>
          </a:p>
        </p:txBody>
      </p:sp>
      <p:sp>
        <p:nvSpPr>
          <p:cNvPr id="8" name="TextBox 7">
            <a:extLst>
              <a:ext uri="{FF2B5EF4-FFF2-40B4-BE49-F238E27FC236}">
                <a16:creationId xmlns:a16="http://schemas.microsoft.com/office/drawing/2014/main" id="{22F09EB1-2D52-947E-4A8D-65B06C00EBE6}"/>
              </a:ext>
            </a:extLst>
          </p:cNvPr>
          <p:cNvSpPr txBox="1"/>
          <p:nvPr/>
        </p:nvSpPr>
        <p:spPr>
          <a:xfrm>
            <a:off x="644606" y="2840696"/>
            <a:ext cx="7813594" cy="2308324"/>
          </a:xfrm>
          <a:prstGeom prst="rect">
            <a:avLst/>
          </a:prstGeom>
          <a:noFill/>
        </p:spPr>
        <p:txBody>
          <a:bodyPr wrap="square" rtlCol="0">
            <a:spAutoFit/>
          </a:bodyPr>
          <a:lstStyle/>
          <a:p>
            <a:pPr algn="just"/>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describe template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-persistent -n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openshift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 grep -A5 Objects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describes the OpenShift template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-persistent from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openshift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namespace and then uses grep -A5 Objects to search for the section that describes the objects defined in the template. The -A5 flag tells grep to display five lines following the matching line. The output include:</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Secret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Stores sensitive information such as credentials for the MySQL database.</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Service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Exposes the MySQL database to other pods or users.</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PersistentVolumeClaim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Requests persistent storage to store the database data.</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DeploymentConfig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Manages the lifecycle and scaling of the MySQL database pod, ensuring the application is deployed and running.</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Each object uses ${DATABASE_SERVICE_NAME} as a placeholder, which will be replaced with the actual name of the MySQL database service when the template is instantiated.</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computer screen with white text&#10;&#10;Description automatically generated">
            <a:extLst>
              <a:ext uri="{FF2B5EF4-FFF2-40B4-BE49-F238E27FC236}">
                <a16:creationId xmlns:a16="http://schemas.microsoft.com/office/drawing/2014/main" id="{3E1A3E8F-C0CD-293C-DC92-14F76F3205CD}"/>
              </a:ext>
            </a:extLst>
          </p:cNvPr>
          <p:cNvPicPr>
            <a:picLocks noChangeAspect="1"/>
          </p:cNvPicPr>
          <p:nvPr/>
        </p:nvPicPr>
        <p:blipFill>
          <a:blip r:embed="rId3"/>
          <a:stretch>
            <a:fillRect/>
          </a:stretch>
        </p:blipFill>
        <p:spPr>
          <a:xfrm>
            <a:off x="685800" y="1251245"/>
            <a:ext cx="7772400" cy="1475629"/>
          </a:xfrm>
          <a:prstGeom prst="rect">
            <a:avLst/>
          </a:prstGeom>
        </p:spPr>
      </p:pic>
    </p:spTree>
    <p:extLst>
      <p:ext uri="{BB962C8B-B14F-4D97-AF65-F5344CB8AC3E}">
        <p14:creationId xmlns:p14="http://schemas.microsoft.com/office/powerpoint/2010/main" val="1756724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3EDAB4C-F164-4FE8-A301-08245B68785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B29DD723-738F-CC00-A1FE-71BB302C3C2B}"/>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to deploy application using OpenShift Template: </a:t>
            </a:r>
            <a:r>
              <a:rPr lang="en-US" dirty="0" err="1"/>
              <a:t>oc</a:t>
            </a:r>
            <a:r>
              <a:rPr lang="en-US" dirty="0"/>
              <a:t> new-app</a:t>
            </a:r>
          </a:p>
        </p:txBody>
      </p:sp>
      <p:pic>
        <p:nvPicPr>
          <p:cNvPr id="3" name="Picture 2" descr="A screenshot of a computer program&#10;&#10;Description automatically generated">
            <a:extLst>
              <a:ext uri="{FF2B5EF4-FFF2-40B4-BE49-F238E27FC236}">
                <a16:creationId xmlns:a16="http://schemas.microsoft.com/office/drawing/2014/main" id="{1576D118-0301-376B-2E58-17C5ABCCDB89}"/>
              </a:ext>
            </a:extLst>
          </p:cNvPr>
          <p:cNvPicPr>
            <a:picLocks noChangeAspect="1"/>
          </p:cNvPicPr>
          <p:nvPr/>
        </p:nvPicPr>
        <p:blipFill>
          <a:blip r:embed="rId3"/>
          <a:stretch>
            <a:fillRect/>
          </a:stretch>
        </p:blipFill>
        <p:spPr>
          <a:xfrm>
            <a:off x="4452909" y="1082315"/>
            <a:ext cx="4412311" cy="2978870"/>
          </a:xfrm>
          <a:prstGeom prst="rect">
            <a:avLst/>
          </a:prstGeom>
        </p:spPr>
      </p:pic>
      <p:sp>
        <p:nvSpPr>
          <p:cNvPr id="10" name="TextBox 9">
            <a:extLst>
              <a:ext uri="{FF2B5EF4-FFF2-40B4-BE49-F238E27FC236}">
                <a16:creationId xmlns:a16="http://schemas.microsoft.com/office/drawing/2014/main" id="{F7E18598-83EF-C33D-BA36-0131960C173A}"/>
              </a:ext>
            </a:extLst>
          </p:cNvPr>
          <p:cNvSpPr txBox="1"/>
          <p:nvPr/>
        </p:nvSpPr>
        <p:spPr>
          <a:xfrm>
            <a:off x="509048" y="1418734"/>
            <a:ext cx="3706492" cy="2308324"/>
          </a:xfrm>
          <a:prstGeom prst="rect">
            <a:avLst/>
          </a:prstGeom>
          <a:noFill/>
        </p:spPr>
        <p:txBody>
          <a:bodyPr wrap="square" rtlCol="0">
            <a:spAutoFit/>
          </a:bodyPr>
          <a:lstStyle/>
          <a:p>
            <a:pPr marL="285750" indent="-285750">
              <a:buFontTx/>
              <a:buChar char="-"/>
            </a:pPr>
            <a:r>
              <a:rPr lang="en-US" sz="1200" dirty="0">
                <a:latin typeface="Roboto" panose="02000000000000000000" pitchFamily="2" charset="0"/>
                <a:ea typeface="Roboto" panose="02000000000000000000" pitchFamily="2" charset="0"/>
                <a:cs typeface="Roboto" panose="02000000000000000000" pitchFamily="2" charset="0"/>
              </a:rPr>
              <a:t>This command creates a new application in OpenShift using the `</a:t>
            </a:r>
            <a:r>
              <a:rPr lang="en-US" sz="1200" dirty="0" err="1">
                <a:latin typeface="Roboto" panose="02000000000000000000" pitchFamily="2" charset="0"/>
                <a:ea typeface="Roboto" panose="02000000000000000000" pitchFamily="2" charset="0"/>
                <a:cs typeface="Roboto" panose="02000000000000000000" pitchFamily="2" charset="0"/>
              </a:rPr>
              <a:t>mysql</a:t>
            </a:r>
            <a:r>
              <a:rPr lang="en-US" sz="1200" dirty="0">
                <a:latin typeface="Roboto" panose="02000000000000000000" pitchFamily="2" charset="0"/>
                <a:ea typeface="Roboto" panose="02000000000000000000" pitchFamily="2" charset="0"/>
                <a:cs typeface="Roboto" panose="02000000000000000000" pitchFamily="2" charset="0"/>
              </a:rPr>
              <a:t>-persistent` template. It passes several parameters to configure the MySQL database instance. The label `team=red` is also added to help organize or identify this deployment.</a:t>
            </a:r>
          </a:p>
          <a:p>
            <a:pPr marL="285750" indent="-285750">
              <a:buFontTx/>
              <a:buChar char="-"/>
            </a:pPr>
            <a:endParaRPr lang="en-US" sz="1200" dirty="0">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dirty="0">
                <a:latin typeface="Roboto" panose="02000000000000000000" pitchFamily="2" charset="0"/>
                <a:ea typeface="Roboto" panose="02000000000000000000" pitchFamily="2" charset="0"/>
                <a:cs typeface="Roboto" panose="02000000000000000000" pitchFamily="2" charset="0"/>
              </a:rPr>
              <a:t>Template Information: The template being used is for deploying MySQL with persistent storage. The resources created include a secret, service, volume claim, and deployment configuration.</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27507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F7F9941B-A62E-E789-9792-0920148CFC5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EE88967-5615-8669-DE1C-A94C2644442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to get pods deployment information : </a:t>
            </a:r>
            <a:r>
              <a:rPr lang="en-US" dirty="0" err="1"/>
              <a:t>oc</a:t>
            </a:r>
            <a:r>
              <a:rPr lang="en-US" dirty="0"/>
              <a:t> get pods</a:t>
            </a:r>
          </a:p>
        </p:txBody>
      </p:sp>
      <p:sp>
        <p:nvSpPr>
          <p:cNvPr id="6" name="TextBox 5">
            <a:extLst>
              <a:ext uri="{FF2B5EF4-FFF2-40B4-BE49-F238E27FC236}">
                <a16:creationId xmlns:a16="http://schemas.microsoft.com/office/drawing/2014/main" id="{5046E9B7-9FE9-AC94-BED4-7A870D20DAF5}"/>
              </a:ext>
            </a:extLst>
          </p:cNvPr>
          <p:cNvSpPr txBox="1"/>
          <p:nvPr/>
        </p:nvSpPr>
        <p:spPr>
          <a:xfrm>
            <a:off x="598623" y="1971585"/>
            <a:ext cx="7746999" cy="584775"/>
          </a:xfrm>
          <a:prstGeom prst="rect">
            <a:avLst/>
          </a:prstGeom>
          <a:noFill/>
        </p:spPr>
        <p:txBody>
          <a:bodyPr wrap="square" rtlCol="0">
            <a:spAutoFit/>
          </a:bodyPr>
          <a:lstStyle/>
          <a:p>
            <a:r>
              <a:rPr lang="en-US" sz="1600" dirty="0">
                <a:solidFill>
                  <a:srgbClr val="0E0E0E"/>
                </a:solidFill>
                <a:latin typeface=".SF NS"/>
              </a:rPr>
              <a:t>- T</a:t>
            </a:r>
            <a:r>
              <a:rPr lang="en-US" sz="1600" dirty="0">
                <a:solidFill>
                  <a:srgbClr val="0E0E0E"/>
                </a:solidFill>
                <a:effectLst/>
                <a:latin typeface=".SF NS"/>
              </a:rPr>
              <a:t>he </a:t>
            </a:r>
            <a:r>
              <a:rPr lang="en-US" sz="1600" dirty="0" err="1">
                <a:solidFill>
                  <a:srgbClr val="0E0E0E"/>
                </a:solidFill>
                <a:effectLst/>
                <a:latin typeface=".AppleSystemUIFontMonospaced"/>
              </a:rPr>
              <a:t>oc</a:t>
            </a:r>
            <a:r>
              <a:rPr lang="en-US" sz="1600" dirty="0">
                <a:solidFill>
                  <a:srgbClr val="0E0E0E"/>
                </a:solidFill>
                <a:effectLst/>
                <a:latin typeface=".AppleSystemUIFontMonospaced"/>
              </a:rPr>
              <a:t> get pods</a:t>
            </a:r>
            <a:r>
              <a:rPr lang="en-US" sz="1600" dirty="0">
                <a:solidFill>
                  <a:srgbClr val="0E0E0E"/>
                </a:solidFill>
                <a:effectLst/>
                <a:latin typeface=".SF NS"/>
              </a:rPr>
              <a:t> command is used to list the status of pods in the OpenShift project. On Pod is in running state whereas the </a:t>
            </a:r>
            <a:r>
              <a:rPr lang="en-US" sz="1600" dirty="0">
                <a:solidFill>
                  <a:srgbClr val="0E0E0E"/>
                </a:solidFill>
                <a:latin typeface=".SF NS"/>
              </a:rPr>
              <a:t>other in completed one.</a:t>
            </a:r>
            <a:endParaRPr lang="en-US" sz="1600" dirty="0">
              <a:solidFill>
                <a:srgbClr val="0E0E0E"/>
              </a:solidFill>
              <a:effectLst/>
              <a:latin typeface=".SF NS"/>
            </a:endParaRPr>
          </a:p>
        </p:txBody>
      </p:sp>
      <p:pic>
        <p:nvPicPr>
          <p:cNvPr id="3" name="Picture 2">
            <a:extLst>
              <a:ext uri="{FF2B5EF4-FFF2-40B4-BE49-F238E27FC236}">
                <a16:creationId xmlns:a16="http://schemas.microsoft.com/office/drawing/2014/main" id="{42E3FBD9-624D-5B78-8802-5DBB1EAFD30F}"/>
              </a:ext>
            </a:extLst>
          </p:cNvPr>
          <p:cNvPicPr>
            <a:picLocks noChangeAspect="1"/>
          </p:cNvPicPr>
          <p:nvPr/>
        </p:nvPicPr>
        <p:blipFill>
          <a:blip r:embed="rId3"/>
          <a:stretch>
            <a:fillRect/>
          </a:stretch>
        </p:blipFill>
        <p:spPr>
          <a:xfrm>
            <a:off x="752035" y="936285"/>
            <a:ext cx="7772400" cy="794712"/>
          </a:xfrm>
          <a:prstGeom prst="rect">
            <a:avLst/>
          </a:prstGeom>
        </p:spPr>
      </p:pic>
    </p:spTree>
    <p:extLst>
      <p:ext uri="{BB962C8B-B14F-4D97-AF65-F5344CB8AC3E}">
        <p14:creationId xmlns:p14="http://schemas.microsoft.com/office/powerpoint/2010/main" val="1412682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66255AC-FFFF-3682-C360-4CC0EF440FE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EC950B78-261E-BE94-E93D-7C73142BB309}"/>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application using image stream : </a:t>
            </a:r>
            <a:r>
              <a:rPr lang="en-US" dirty="0" err="1"/>
              <a:t>oc</a:t>
            </a:r>
            <a:r>
              <a:rPr lang="en-US" dirty="0"/>
              <a:t> new-app</a:t>
            </a:r>
          </a:p>
        </p:txBody>
      </p:sp>
      <p:pic>
        <p:nvPicPr>
          <p:cNvPr id="3" name="Picture 2" descr="A screenshot of a computer&#10;&#10;Description automatically generated">
            <a:extLst>
              <a:ext uri="{FF2B5EF4-FFF2-40B4-BE49-F238E27FC236}">
                <a16:creationId xmlns:a16="http://schemas.microsoft.com/office/drawing/2014/main" id="{DF687168-1C07-0497-0B10-4795172A0068}"/>
              </a:ext>
            </a:extLst>
          </p:cNvPr>
          <p:cNvPicPr>
            <a:picLocks noChangeAspect="1"/>
          </p:cNvPicPr>
          <p:nvPr/>
        </p:nvPicPr>
        <p:blipFill>
          <a:blip r:embed="rId3"/>
          <a:stretch>
            <a:fillRect/>
          </a:stretch>
        </p:blipFill>
        <p:spPr>
          <a:xfrm>
            <a:off x="1252577" y="1009343"/>
            <a:ext cx="6478260" cy="2203133"/>
          </a:xfrm>
          <a:prstGeom prst="rect">
            <a:avLst/>
          </a:prstGeom>
        </p:spPr>
      </p:pic>
      <p:sp>
        <p:nvSpPr>
          <p:cNvPr id="4" name="TextBox 3">
            <a:extLst>
              <a:ext uri="{FF2B5EF4-FFF2-40B4-BE49-F238E27FC236}">
                <a16:creationId xmlns:a16="http://schemas.microsoft.com/office/drawing/2014/main" id="{DECB4A25-6E20-6F4A-E81E-F029959A2209}"/>
              </a:ext>
            </a:extLst>
          </p:cNvPr>
          <p:cNvSpPr txBox="1"/>
          <p:nvPr/>
        </p:nvSpPr>
        <p:spPr>
          <a:xfrm>
            <a:off x="687689" y="3355319"/>
            <a:ext cx="8078459" cy="830997"/>
          </a:xfrm>
          <a:prstGeom prst="rect">
            <a:avLst/>
          </a:prstGeom>
          <a:noFill/>
        </p:spPr>
        <p:txBody>
          <a:bodyPr wrap="square" rtlCol="0">
            <a:spAutoFit/>
          </a:bodyPr>
          <a:lstStyle/>
          <a:p>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creates a new application in OpenShift using the MySQL 8.0 container image. The environment are set for the MySQL instance. The label team=blue is also added to the resources for easy identification.</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output provides information about the MySQL 8.0 image, its tags, and the resources being created: An image stream tag db-image:1 is created to track the MySQL image. A deployment and service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-image” are created.</a:t>
            </a:r>
          </a:p>
        </p:txBody>
      </p:sp>
    </p:spTree>
    <p:extLst>
      <p:ext uri="{BB962C8B-B14F-4D97-AF65-F5344CB8AC3E}">
        <p14:creationId xmlns:p14="http://schemas.microsoft.com/office/powerpoint/2010/main" val="3897408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7D7C3CC-EC28-BF67-0AF9-578EA315ECE3}"/>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1DBC115F-A218-8D67-0671-1110260EE380}"/>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viewing Pods :  </a:t>
            </a:r>
            <a:r>
              <a:rPr lang="en-US" dirty="0" err="1"/>
              <a:t>oc</a:t>
            </a:r>
            <a:r>
              <a:rPr lang="en-US" dirty="0"/>
              <a:t> get pods</a:t>
            </a:r>
          </a:p>
        </p:txBody>
      </p:sp>
      <p:pic>
        <p:nvPicPr>
          <p:cNvPr id="3" name="Picture 2" descr="A black background with white text&#10;&#10;Description automatically generated">
            <a:extLst>
              <a:ext uri="{FF2B5EF4-FFF2-40B4-BE49-F238E27FC236}">
                <a16:creationId xmlns:a16="http://schemas.microsoft.com/office/drawing/2014/main" id="{AB96D5B1-C6BD-6DDB-78F6-7C89EE540DAC}"/>
              </a:ext>
            </a:extLst>
          </p:cNvPr>
          <p:cNvPicPr>
            <a:picLocks noChangeAspect="1"/>
          </p:cNvPicPr>
          <p:nvPr/>
        </p:nvPicPr>
        <p:blipFill>
          <a:blip r:embed="rId3"/>
          <a:stretch>
            <a:fillRect/>
          </a:stretch>
        </p:blipFill>
        <p:spPr>
          <a:xfrm>
            <a:off x="685800" y="1137423"/>
            <a:ext cx="7772400" cy="1127575"/>
          </a:xfrm>
          <a:prstGeom prst="rect">
            <a:avLst/>
          </a:prstGeom>
        </p:spPr>
      </p:pic>
      <p:sp>
        <p:nvSpPr>
          <p:cNvPr id="4" name="TextBox 3">
            <a:extLst>
              <a:ext uri="{FF2B5EF4-FFF2-40B4-BE49-F238E27FC236}">
                <a16:creationId xmlns:a16="http://schemas.microsoft.com/office/drawing/2014/main" id="{A7236F10-C83B-324E-5E78-29F583C26322}"/>
              </a:ext>
            </a:extLst>
          </p:cNvPr>
          <p:cNvSpPr txBox="1"/>
          <p:nvPr/>
        </p:nvSpPr>
        <p:spPr>
          <a:xfrm>
            <a:off x="685800" y="2509171"/>
            <a:ext cx="7672269" cy="1200329"/>
          </a:xfrm>
          <a:prstGeom prst="rect">
            <a:avLst/>
          </a:prstGeom>
          <a:noFill/>
        </p:spPr>
        <p:txBody>
          <a:bodyPr wrap="square" rtlCol="0">
            <a:spAutoFit/>
          </a:bodyPr>
          <a:lstStyle/>
          <a:p>
            <a:pPr marL="285750" indent="-285750">
              <a:buFontTx/>
              <a:buChar char="-"/>
            </a:pP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 -L team is used to retrieve a list of pods in an OpenShift cluster. The -L team flag instructs the system to display the label named “team” for each pod. </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In this case, there are three pods listed, with two running and one completed. The first pod belongs to the “blue” team, while the others don’t seem to have a label value under the “TEAM” column. This command helps in monitoring the status of pods and organizing them based on labels.</a:t>
            </a:r>
          </a:p>
        </p:txBody>
      </p:sp>
    </p:spTree>
    <p:extLst>
      <p:ext uri="{BB962C8B-B14F-4D97-AF65-F5344CB8AC3E}">
        <p14:creationId xmlns:p14="http://schemas.microsoft.com/office/powerpoint/2010/main" val="3868407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334A0A9-7D16-96A6-5D21-36F779DB0A1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B49E6826-D71E-B1DB-0203-3154E4C5803D}"/>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extracting Readiness [Probe Information using </a:t>
            </a:r>
            <a:r>
              <a:rPr lang="en-US" dirty="0" err="1"/>
              <a:t>jq</a:t>
            </a:r>
            <a:endParaRPr lang="en-US" dirty="0"/>
          </a:p>
        </p:txBody>
      </p:sp>
      <p:pic>
        <p:nvPicPr>
          <p:cNvPr id="3" name="Picture 2" descr="A computer screen with white text&#10;&#10;Description automatically generated">
            <a:extLst>
              <a:ext uri="{FF2B5EF4-FFF2-40B4-BE49-F238E27FC236}">
                <a16:creationId xmlns:a16="http://schemas.microsoft.com/office/drawing/2014/main" id="{1E310FB7-4057-5343-05FC-0142E88FAF94}"/>
              </a:ext>
            </a:extLst>
          </p:cNvPr>
          <p:cNvPicPr>
            <a:picLocks noChangeAspect="1"/>
          </p:cNvPicPr>
          <p:nvPr/>
        </p:nvPicPr>
        <p:blipFill>
          <a:blip r:embed="rId3"/>
          <a:stretch>
            <a:fillRect/>
          </a:stretch>
        </p:blipFill>
        <p:spPr>
          <a:xfrm>
            <a:off x="685800" y="782243"/>
            <a:ext cx="7772400" cy="2050613"/>
          </a:xfrm>
          <a:prstGeom prst="rect">
            <a:avLst/>
          </a:prstGeom>
        </p:spPr>
      </p:pic>
      <p:sp>
        <p:nvSpPr>
          <p:cNvPr id="4" name="TextBox 3">
            <a:extLst>
              <a:ext uri="{FF2B5EF4-FFF2-40B4-BE49-F238E27FC236}">
                <a16:creationId xmlns:a16="http://schemas.microsoft.com/office/drawing/2014/main" id="{9E23CD0E-A890-6FF5-AB98-9488DF547B53}"/>
              </a:ext>
            </a:extLst>
          </p:cNvPr>
          <p:cNvSpPr txBox="1"/>
          <p:nvPr/>
        </p:nvSpPr>
        <p:spPr>
          <a:xfrm>
            <a:off x="685800" y="3037923"/>
            <a:ext cx="7642041" cy="1200329"/>
          </a:xfrm>
          <a:prstGeom prst="rect">
            <a:avLst/>
          </a:prstGeom>
          <a:noFill/>
        </p:spPr>
        <p:txBody>
          <a:bodyPr wrap="square" rtlCol="0">
            <a:spAutoFit/>
          </a:bodyPr>
          <a:lstStyle/>
          <a:p>
            <a:pPr marL="285750" indent="-285750">
              <a:buFontTx/>
              <a:buChar char="-"/>
            </a:pP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he command is used to extract the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readiness probe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details of the first container in a pod associated with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configuration.</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use of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jq</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the end formats the JSON output for better readability.</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014116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1876E734-9AB9-68FD-66A8-64E1D21ACF8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E709905B-54B0-DD94-E9BD-8C9BDE92849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inspecting Pod resource limits and secrets</a:t>
            </a:r>
          </a:p>
        </p:txBody>
      </p:sp>
      <p:pic>
        <p:nvPicPr>
          <p:cNvPr id="3" name="Picture 2" descr="A screen shot of a computer&#10;&#10;Description automatically generated">
            <a:extLst>
              <a:ext uri="{FF2B5EF4-FFF2-40B4-BE49-F238E27FC236}">
                <a16:creationId xmlns:a16="http://schemas.microsoft.com/office/drawing/2014/main" id="{0ADB9477-A067-8205-B3BD-0231D0093073}"/>
              </a:ext>
            </a:extLst>
          </p:cNvPr>
          <p:cNvPicPr>
            <a:picLocks noChangeAspect="1"/>
          </p:cNvPicPr>
          <p:nvPr/>
        </p:nvPicPr>
        <p:blipFill>
          <a:blip r:embed="rId3"/>
          <a:stretch>
            <a:fillRect/>
          </a:stretch>
        </p:blipFill>
        <p:spPr>
          <a:xfrm>
            <a:off x="1526501" y="785214"/>
            <a:ext cx="5690458" cy="2326868"/>
          </a:xfrm>
          <a:prstGeom prst="rect">
            <a:avLst/>
          </a:prstGeom>
        </p:spPr>
      </p:pic>
      <p:sp>
        <p:nvSpPr>
          <p:cNvPr id="4" name="TextBox 3">
            <a:extLst>
              <a:ext uri="{FF2B5EF4-FFF2-40B4-BE49-F238E27FC236}">
                <a16:creationId xmlns:a16="http://schemas.microsoft.com/office/drawing/2014/main" id="{734D73B3-D446-0545-16A0-0CF3AD6DC951}"/>
              </a:ext>
            </a:extLst>
          </p:cNvPr>
          <p:cNvSpPr txBox="1"/>
          <p:nvPr/>
        </p:nvSpPr>
        <p:spPr>
          <a:xfrm>
            <a:off x="793488" y="3264635"/>
            <a:ext cx="7866862" cy="1600438"/>
          </a:xfrm>
          <a:prstGeom prst="rect">
            <a:avLst/>
          </a:prstGeom>
          <a:noFill/>
        </p:spPr>
        <p:txBody>
          <a:bodyPr wrap="square" rtlCol="0">
            <a:spAutoFit/>
          </a:bodyPr>
          <a:lstStyle/>
          <a:p>
            <a:pPr marL="285750" indent="-2857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command executed successfully retrieves the memory resource limit of the MySQL container, which is set to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512Mi</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indicates that the container has a memory limit of 512 MiB.</a:t>
            </a:r>
          </a:p>
          <a:p>
            <a:pPr marL="285750" indent="-2857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secrets: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all secrets available in the current namespace. The output shows various secrets like Docker configurations and service account tokens, with their names, types, data sizes, and age. One specific secret, labeled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likely stores sensitive data related to the MySQL database such as credentials.</a:t>
            </a:r>
          </a:p>
          <a:p>
            <a:endParaRPr lang="en-US" dirty="0"/>
          </a:p>
        </p:txBody>
      </p:sp>
    </p:spTree>
    <p:extLst>
      <p:ext uri="{BB962C8B-B14F-4D97-AF65-F5344CB8AC3E}">
        <p14:creationId xmlns:p14="http://schemas.microsoft.com/office/powerpoint/2010/main" val="157422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09346540-1344-6809-DA2F-647925D4689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EDB3EDD-E743-285D-C745-EFC847FD8E4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for managing services, pods, and resources</a:t>
            </a:r>
          </a:p>
        </p:txBody>
      </p:sp>
      <p:pic>
        <p:nvPicPr>
          <p:cNvPr id="3" name="Picture 2" descr="A screenshot of a computer program&#10;&#10;Description automatically generated">
            <a:extLst>
              <a:ext uri="{FF2B5EF4-FFF2-40B4-BE49-F238E27FC236}">
                <a16:creationId xmlns:a16="http://schemas.microsoft.com/office/drawing/2014/main" id="{E98EC07D-1534-1976-3084-5B498DDB79EB}"/>
              </a:ext>
            </a:extLst>
          </p:cNvPr>
          <p:cNvPicPr>
            <a:picLocks noChangeAspect="1"/>
          </p:cNvPicPr>
          <p:nvPr/>
        </p:nvPicPr>
        <p:blipFill>
          <a:blip r:embed="rId3"/>
          <a:stretch>
            <a:fillRect/>
          </a:stretch>
        </p:blipFill>
        <p:spPr>
          <a:xfrm>
            <a:off x="963687" y="812472"/>
            <a:ext cx="7349096" cy="2449699"/>
          </a:xfrm>
          <a:prstGeom prst="rect">
            <a:avLst/>
          </a:prstGeom>
        </p:spPr>
      </p:pic>
      <p:sp>
        <p:nvSpPr>
          <p:cNvPr id="4" name="TextBox 3">
            <a:extLst>
              <a:ext uri="{FF2B5EF4-FFF2-40B4-BE49-F238E27FC236}">
                <a16:creationId xmlns:a16="http://schemas.microsoft.com/office/drawing/2014/main" id="{259E891F-6C3E-ACF8-1935-E091679AF815}"/>
              </a:ext>
            </a:extLst>
          </p:cNvPr>
          <p:cNvSpPr txBox="1"/>
          <p:nvPr/>
        </p:nvSpPr>
        <p:spPr>
          <a:xfrm>
            <a:off x="963687" y="3468674"/>
            <a:ext cx="7349096" cy="1015663"/>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These commands show how to manage and clean up resources in OpenShift using labels (in this case, “team=red”). The resources such as services, secrets, and PVCs were listed, filtered, and deleted based on their labels. Additionally, the screenshot highlights warnings about the deprecation of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DeploymentConfig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 future OpenShift versions, suggesting that future deployments should use newer resource types.</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239650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7F4932B-D4B5-7B9F-81A1-24927B1F7F2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8FCC0EA9-2F00-C517-E691-87BA4FB175E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to view Image streams, deployments, and services</a:t>
            </a:r>
          </a:p>
        </p:txBody>
      </p:sp>
      <p:pic>
        <p:nvPicPr>
          <p:cNvPr id="4" name="Picture 3" descr="A computer screen with white text&#10;&#10;Description automatically generated">
            <a:extLst>
              <a:ext uri="{FF2B5EF4-FFF2-40B4-BE49-F238E27FC236}">
                <a16:creationId xmlns:a16="http://schemas.microsoft.com/office/drawing/2014/main" id="{A154B93E-829F-459F-5A39-1FF8E9A9EA5C}"/>
              </a:ext>
            </a:extLst>
          </p:cNvPr>
          <p:cNvPicPr>
            <a:picLocks noChangeAspect="1"/>
          </p:cNvPicPr>
          <p:nvPr/>
        </p:nvPicPr>
        <p:blipFill>
          <a:blip r:embed="rId3"/>
          <a:stretch>
            <a:fillRect/>
          </a:stretch>
        </p:blipFill>
        <p:spPr>
          <a:xfrm>
            <a:off x="559220" y="916154"/>
            <a:ext cx="7772400" cy="1452735"/>
          </a:xfrm>
          <a:prstGeom prst="rect">
            <a:avLst/>
          </a:prstGeom>
        </p:spPr>
      </p:pic>
      <p:sp>
        <p:nvSpPr>
          <p:cNvPr id="5" name="TextBox 4">
            <a:extLst>
              <a:ext uri="{FF2B5EF4-FFF2-40B4-BE49-F238E27FC236}">
                <a16:creationId xmlns:a16="http://schemas.microsoft.com/office/drawing/2014/main" id="{BB3B73FA-5821-EE31-733C-A3F7BC4F1206}"/>
              </a:ext>
            </a:extLst>
          </p:cNvPr>
          <p:cNvSpPr txBox="1"/>
          <p:nvPr/>
        </p:nvSpPr>
        <p:spPr>
          <a:xfrm>
            <a:off x="559220" y="2864112"/>
            <a:ext cx="7840413" cy="830997"/>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command helps monitor the status of the image stream, deployment, and service related to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-image application in the OpenShift cluster. The service is exposing the MySQL database internally within the cluster on port 3306, and everything is functioning as expected with the deployment having 1 pod running.</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974961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8A137EF-7846-20C0-BC6D-C81661C717E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F5DE9561-08F5-4E26-AA53-EB70CB68162A}"/>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creating and managing MySQL Deployment </a:t>
            </a:r>
          </a:p>
        </p:txBody>
      </p:sp>
      <p:sp>
        <p:nvSpPr>
          <p:cNvPr id="6" name="TextBox 5">
            <a:extLst>
              <a:ext uri="{FF2B5EF4-FFF2-40B4-BE49-F238E27FC236}">
                <a16:creationId xmlns:a16="http://schemas.microsoft.com/office/drawing/2014/main" id="{23079DEE-3FFE-3747-DE73-0A5C3C901EF9}"/>
              </a:ext>
            </a:extLst>
          </p:cNvPr>
          <p:cNvSpPr txBox="1"/>
          <p:nvPr/>
        </p:nvSpPr>
        <p:spPr>
          <a:xfrm>
            <a:off x="232228" y="3548256"/>
            <a:ext cx="8632992" cy="1015663"/>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new-project deploy-workloads: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creates a new OpenShift project called deploy-workloads and sets the project as the active context.</a:t>
            </a:r>
          </a:p>
          <a:p>
            <a:pPr marL="285750" indent="-2857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deployment my-</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--image registry.ocp4.example.com:8443/rhel9/mysql-80:1: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creates a new deployment named my-</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using a MySQL image from the specified registry.</a:t>
            </a:r>
          </a:p>
        </p:txBody>
      </p:sp>
      <p:pic>
        <p:nvPicPr>
          <p:cNvPr id="3" name="Picture 2" descr="A screenshot of a computer program&#10;&#10;Description automatically generated">
            <a:extLst>
              <a:ext uri="{FF2B5EF4-FFF2-40B4-BE49-F238E27FC236}">
                <a16:creationId xmlns:a16="http://schemas.microsoft.com/office/drawing/2014/main" id="{E28045C4-1D09-CC29-E119-BB2234958A5E}"/>
              </a:ext>
            </a:extLst>
          </p:cNvPr>
          <p:cNvPicPr>
            <a:picLocks noChangeAspect="1"/>
          </p:cNvPicPr>
          <p:nvPr/>
        </p:nvPicPr>
        <p:blipFill>
          <a:blip r:embed="rId3"/>
          <a:stretch>
            <a:fillRect/>
          </a:stretch>
        </p:blipFill>
        <p:spPr>
          <a:xfrm>
            <a:off x="1836357" y="747840"/>
            <a:ext cx="5781124" cy="2478268"/>
          </a:xfrm>
          <a:prstGeom prst="rect">
            <a:avLst/>
          </a:prstGeom>
        </p:spPr>
      </p:pic>
    </p:spTree>
    <p:extLst>
      <p:ext uri="{BB962C8B-B14F-4D97-AF65-F5344CB8AC3E}">
        <p14:creationId xmlns:p14="http://schemas.microsoft.com/office/powerpoint/2010/main" val="1113468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0E78C398-A57D-B73E-B004-CC4E8EF10F71}"/>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641C0ECE-1316-75E1-F16A-5360035F1A3B}"/>
              </a:ext>
            </a:extLst>
          </p:cNvPr>
          <p:cNvSpPr txBox="1">
            <a:spLocks noGrp="1"/>
          </p:cNvSpPr>
          <p:nvPr>
            <p:ph type="title"/>
          </p:nvPr>
        </p:nvSpPr>
        <p:spPr>
          <a:xfrm>
            <a:off x="411250" y="236524"/>
            <a:ext cx="8340864" cy="843901"/>
          </a:xfrm>
          <a:prstGeom prst="rect">
            <a:avLst/>
          </a:prstGeom>
        </p:spPr>
        <p:txBody>
          <a:bodyPr spcFirstLastPara="1" wrap="square" lIns="91425" tIns="91425" rIns="91425" bIns="91425" anchor="t" anchorCtr="0">
            <a:noAutofit/>
          </a:bodyPr>
          <a:lstStyle/>
          <a:p>
            <a:pPr algn="l"/>
            <a:r>
              <a:rPr lang="en-US" dirty="0"/>
              <a:t>Deploy Applications from Images and Templates</a:t>
            </a:r>
            <a:br>
              <a:rPr lang="en-US" dirty="0"/>
            </a:br>
            <a:endParaRPr dirty="0"/>
          </a:p>
        </p:txBody>
      </p:sp>
      <p:sp>
        <p:nvSpPr>
          <p:cNvPr id="3" name="TextBox 2">
            <a:extLst>
              <a:ext uri="{FF2B5EF4-FFF2-40B4-BE49-F238E27FC236}">
                <a16:creationId xmlns:a16="http://schemas.microsoft.com/office/drawing/2014/main" id="{298BA0E7-4AB4-9923-2310-A4ADAA2EA53B}"/>
              </a:ext>
            </a:extLst>
          </p:cNvPr>
          <p:cNvSpPr txBox="1"/>
          <p:nvPr/>
        </p:nvSpPr>
        <p:spPr>
          <a:xfrm>
            <a:off x="488126" y="877628"/>
            <a:ext cx="8340864" cy="4154984"/>
          </a:xfrm>
          <a:prstGeom prst="rect">
            <a:avLst/>
          </a:prstGeom>
          <a:noFill/>
        </p:spPr>
        <p:txBody>
          <a:bodyPr wrap="square" rtlCol="0">
            <a:spAutoFit/>
          </a:bodyPr>
          <a:lstStyle/>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6. Projects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Projects in OpenShift are enhanced Kubernetes namespaces used to organize and manage access to resources. They allow Role Based Access Control (RBAC) for managing user permissions.</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7. Services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Services allow communication between pods using labels to route requests. They expose a stable IP address and port, enabling pods to access each other within the cluster.</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8. Persistent Volume Claims (PVCs)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PVCs request storage for a pod. They bind to Persistent Volumes (PVs), which are globally scoped, while PVCs are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namespaced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9. Secrets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Secrets store sensitive data like passwords or credentials. These can be mounted into pods or used to declare environment variables.</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10. Imperative vs Declarative Resource Management</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Imperative commands like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or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run directly instruct Kubernetes to create resources, while declarative commands, like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new-app, specify the desired state of resources for the cluster to match.</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11. Retrieving Resource Information</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Use commands like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describe to view details about resources, 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get for structured output like YAML or JSON.</a:t>
            </a:r>
          </a:p>
        </p:txBody>
      </p:sp>
    </p:spTree>
    <p:extLst>
      <p:ext uri="{BB962C8B-B14F-4D97-AF65-F5344CB8AC3E}">
        <p14:creationId xmlns:p14="http://schemas.microsoft.com/office/powerpoint/2010/main" val="1184513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22185D9-7917-23F4-897D-7D4A9481F38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183202E0-E3D7-64E9-D3FF-2A05AD5A7902}"/>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creating and managing MySQL Deployment </a:t>
            </a:r>
          </a:p>
        </p:txBody>
      </p:sp>
      <p:sp>
        <p:nvSpPr>
          <p:cNvPr id="6" name="TextBox 5">
            <a:extLst>
              <a:ext uri="{FF2B5EF4-FFF2-40B4-BE49-F238E27FC236}">
                <a16:creationId xmlns:a16="http://schemas.microsoft.com/office/drawing/2014/main" id="{31FC77B2-327F-197F-0868-16A44B865F7A}"/>
              </a:ext>
            </a:extLst>
          </p:cNvPr>
          <p:cNvSpPr txBox="1"/>
          <p:nvPr/>
        </p:nvSpPr>
        <p:spPr>
          <a:xfrm>
            <a:off x="411250" y="1077109"/>
            <a:ext cx="8632992" cy="1569660"/>
          </a:xfrm>
          <a:prstGeom prst="rect">
            <a:avLst/>
          </a:prstGeom>
          <a:noFill/>
        </p:spPr>
        <p:txBody>
          <a:bodyPr wrap="square" rtlCol="0">
            <a:spAutoFit/>
          </a:bodyPr>
          <a:lstStyle/>
          <a:p>
            <a:pPr marL="171450" indent="-1714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deployments</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shows the status of the deployment my-db. It shows that the deployment is not ready (0/1 pods are ready) even though one pod has been created, and the deployment is not yet available for use.</a:t>
            </a:r>
          </a:p>
          <a:p>
            <a:pPr marL="171450" indent="-1714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the pods under the my-</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The pod my-db-76c67876d-gx2qx has encountered an error. The pod still shows an error (0/1 READY), and it has now been running for 40 seconds with multiple restarts (2 restarts), indicating continuous failure. After a few more seconds, the pod enters a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CrashLoopBackOff</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state, which means the pod is continuously crashing and restarting. This is typically due to an issue with the container, such as a missing environment variable, wrong configuration, or a failed startup script.</a:t>
            </a:r>
          </a:p>
        </p:txBody>
      </p:sp>
    </p:spTree>
    <p:extLst>
      <p:ext uri="{BB962C8B-B14F-4D97-AF65-F5344CB8AC3E}">
        <p14:creationId xmlns:p14="http://schemas.microsoft.com/office/powerpoint/2010/main" val="1086814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3397E96-F5E5-8060-9E0E-B16002492E6B}"/>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3CF0CDAC-9869-A8F7-FA5D-7F7DAA0248DC}"/>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troubleshooting Deployment Logs: </a:t>
            </a:r>
            <a:r>
              <a:rPr lang="en-US" dirty="0" err="1"/>
              <a:t>oc</a:t>
            </a:r>
            <a:r>
              <a:rPr lang="en-US" dirty="0"/>
              <a:t> logs</a:t>
            </a:r>
          </a:p>
        </p:txBody>
      </p:sp>
      <p:sp>
        <p:nvSpPr>
          <p:cNvPr id="6" name="TextBox 5">
            <a:extLst>
              <a:ext uri="{FF2B5EF4-FFF2-40B4-BE49-F238E27FC236}">
                <a16:creationId xmlns:a16="http://schemas.microsoft.com/office/drawing/2014/main" id="{7CC4054F-7021-13F2-F96B-11E4AF69318E}"/>
              </a:ext>
            </a:extLst>
          </p:cNvPr>
          <p:cNvSpPr txBox="1"/>
          <p:nvPr/>
        </p:nvSpPr>
        <p:spPr>
          <a:xfrm>
            <a:off x="628331" y="3794617"/>
            <a:ext cx="7887338" cy="830997"/>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log output clearly points to missing environment variables as the cause of the deployment failure. To fix this issue, you need to set the required environment variables (MYSQL_USER, MYSQL_PASSWORD, MYSQL_DATABASE, or MYSQL_ROOT_PASSWORD) in the deployment configuration. Once these variables are set, the MySQL container should start properly, avoiding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CrashLoopBackOff</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state.</a:t>
            </a:r>
          </a:p>
        </p:txBody>
      </p:sp>
      <p:pic>
        <p:nvPicPr>
          <p:cNvPr id="3" name="Picture 2" descr="A computer screen shot of a black screen&#10;&#10;Description automatically generated">
            <a:extLst>
              <a:ext uri="{FF2B5EF4-FFF2-40B4-BE49-F238E27FC236}">
                <a16:creationId xmlns:a16="http://schemas.microsoft.com/office/drawing/2014/main" id="{13968F57-815F-9B64-A5D9-68849A739CFE}"/>
              </a:ext>
            </a:extLst>
          </p:cNvPr>
          <p:cNvPicPr>
            <a:picLocks noChangeAspect="1"/>
          </p:cNvPicPr>
          <p:nvPr/>
        </p:nvPicPr>
        <p:blipFill>
          <a:blip r:embed="rId3"/>
          <a:stretch>
            <a:fillRect/>
          </a:stretch>
        </p:blipFill>
        <p:spPr>
          <a:xfrm>
            <a:off x="1466062" y="933384"/>
            <a:ext cx="6045621" cy="2591653"/>
          </a:xfrm>
          <a:prstGeom prst="rect">
            <a:avLst/>
          </a:prstGeom>
        </p:spPr>
      </p:pic>
    </p:spTree>
    <p:extLst>
      <p:ext uri="{BB962C8B-B14F-4D97-AF65-F5344CB8AC3E}">
        <p14:creationId xmlns:p14="http://schemas.microsoft.com/office/powerpoint/2010/main" val="938044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401664A-842B-D44C-969D-00C6BB44A06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F7AA905A-97E0-38DF-C634-C7FA5370BE5F}"/>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setting environment variables for the deployment: </a:t>
            </a:r>
            <a:r>
              <a:rPr lang="en-US" dirty="0" err="1"/>
              <a:t>oc</a:t>
            </a:r>
            <a:r>
              <a:rPr lang="en-US" dirty="0"/>
              <a:t> set env</a:t>
            </a:r>
            <a:br>
              <a:rPr lang="en-US" dirty="0"/>
            </a:br>
            <a:endParaRPr lang="en-US" dirty="0"/>
          </a:p>
        </p:txBody>
      </p:sp>
      <p:pic>
        <p:nvPicPr>
          <p:cNvPr id="3" name="Picture 2" descr="A screen shot of a computer&#10;&#10;Description automatically generated">
            <a:extLst>
              <a:ext uri="{FF2B5EF4-FFF2-40B4-BE49-F238E27FC236}">
                <a16:creationId xmlns:a16="http://schemas.microsoft.com/office/drawing/2014/main" id="{700135E7-E2D9-93C0-54D2-98360E96360F}"/>
              </a:ext>
            </a:extLst>
          </p:cNvPr>
          <p:cNvPicPr>
            <a:picLocks noChangeAspect="1"/>
          </p:cNvPicPr>
          <p:nvPr/>
        </p:nvPicPr>
        <p:blipFill>
          <a:blip r:embed="rId3"/>
          <a:stretch>
            <a:fillRect/>
          </a:stretch>
        </p:blipFill>
        <p:spPr>
          <a:xfrm>
            <a:off x="468536" y="1137423"/>
            <a:ext cx="7772400" cy="1550845"/>
          </a:xfrm>
          <a:prstGeom prst="rect">
            <a:avLst/>
          </a:prstGeom>
        </p:spPr>
      </p:pic>
      <p:sp>
        <p:nvSpPr>
          <p:cNvPr id="5" name="TextBox 4">
            <a:extLst>
              <a:ext uri="{FF2B5EF4-FFF2-40B4-BE49-F238E27FC236}">
                <a16:creationId xmlns:a16="http://schemas.microsoft.com/office/drawing/2014/main" id="{5147FDE4-B633-9F99-002B-505294A5E65E}"/>
              </a:ext>
            </a:extLst>
          </p:cNvPr>
          <p:cNvSpPr txBox="1"/>
          <p:nvPr/>
        </p:nvSpPr>
        <p:spPr>
          <a:xfrm>
            <a:off x="468537" y="3173950"/>
            <a:ext cx="7772400" cy="1015663"/>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environment variables (MYSQL_USER, MYSQL_PASSWORD, and MYSQL_DATABASE) were successfully set for the my-</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deployment, resolving the previous startup issue. The deployment is now running properly with 1 pod in a healthy state. This confirms that the MySQL container is correctly configured and operational within the OpenShift environment.</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88690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7F20FCD-8027-C507-FE2E-5CBF27B1F2D7}"/>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24969E32-2E16-3CD3-61A2-9D70B711B3DE}"/>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running </a:t>
            </a:r>
            <a:r>
              <a:rPr lang="en-US" dirty="0" err="1"/>
              <a:t>sql</a:t>
            </a:r>
            <a:r>
              <a:rPr lang="en-US" dirty="0"/>
              <a:t> commands inside a test pod: </a:t>
            </a:r>
            <a:r>
              <a:rPr lang="en-US" dirty="0" err="1"/>
              <a:t>oc</a:t>
            </a:r>
            <a:r>
              <a:rPr lang="en-US" dirty="0"/>
              <a:t> run -it</a:t>
            </a:r>
          </a:p>
        </p:txBody>
      </p:sp>
      <p:pic>
        <p:nvPicPr>
          <p:cNvPr id="5" name="Picture 4" descr="A screen shot of a computer&#10;&#10;Description automatically generated">
            <a:extLst>
              <a:ext uri="{FF2B5EF4-FFF2-40B4-BE49-F238E27FC236}">
                <a16:creationId xmlns:a16="http://schemas.microsoft.com/office/drawing/2014/main" id="{DCA4F145-32DE-AFEE-BCB2-C72DD503E97B}"/>
              </a:ext>
            </a:extLst>
          </p:cNvPr>
          <p:cNvPicPr>
            <a:picLocks noChangeAspect="1"/>
          </p:cNvPicPr>
          <p:nvPr/>
        </p:nvPicPr>
        <p:blipFill>
          <a:blip r:embed="rId3"/>
          <a:stretch>
            <a:fillRect/>
          </a:stretch>
        </p:blipFill>
        <p:spPr>
          <a:xfrm>
            <a:off x="574769" y="966329"/>
            <a:ext cx="7772400" cy="1550845"/>
          </a:xfrm>
          <a:prstGeom prst="rect">
            <a:avLst/>
          </a:prstGeom>
        </p:spPr>
      </p:pic>
      <p:sp>
        <p:nvSpPr>
          <p:cNvPr id="6" name="TextBox 5">
            <a:extLst>
              <a:ext uri="{FF2B5EF4-FFF2-40B4-BE49-F238E27FC236}">
                <a16:creationId xmlns:a16="http://schemas.microsoft.com/office/drawing/2014/main" id="{9DE58074-279F-9ED0-CC27-E48CE3A922E5}"/>
              </a:ext>
            </a:extLst>
          </p:cNvPr>
          <p:cNvSpPr txBox="1"/>
          <p:nvPr/>
        </p:nvSpPr>
        <p:spPr>
          <a:xfrm>
            <a:off x="574769" y="3105937"/>
            <a:ext cx="7772401" cy="830997"/>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creates a temporary pod to test the connection to the MySQL database running on 10.8.0.61. The query select 1; runs successfully, confirming that the MySQL server is functioning and accessible with the given credentials. </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01714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4888A95-0FCD-05B7-3ECD-66922981A69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083B8553-4787-9022-4664-DB78FA9296C8}"/>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deleting and recreating a pod: </a:t>
            </a:r>
            <a:r>
              <a:rPr lang="en-US" dirty="0" err="1"/>
              <a:t>oc</a:t>
            </a:r>
            <a:r>
              <a:rPr lang="en-US" dirty="0"/>
              <a:t> delete, </a:t>
            </a:r>
            <a:r>
              <a:rPr lang="en-US" dirty="0" err="1"/>
              <a:t>oc</a:t>
            </a:r>
            <a:r>
              <a:rPr lang="en-US" dirty="0"/>
              <a:t> get</a:t>
            </a:r>
          </a:p>
        </p:txBody>
      </p:sp>
      <p:pic>
        <p:nvPicPr>
          <p:cNvPr id="3" name="Picture 2" descr="A black background with white text&#10;&#10;Description automatically generated">
            <a:extLst>
              <a:ext uri="{FF2B5EF4-FFF2-40B4-BE49-F238E27FC236}">
                <a16:creationId xmlns:a16="http://schemas.microsoft.com/office/drawing/2014/main" id="{A4E86627-5298-AE5C-DE7F-121B7F6E139E}"/>
              </a:ext>
            </a:extLst>
          </p:cNvPr>
          <p:cNvPicPr>
            <a:picLocks noChangeAspect="1"/>
          </p:cNvPicPr>
          <p:nvPr/>
        </p:nvPicPr>
        <p:blipFill>
          <a:blip r:embed="rId3"/>
          <a:stretch>
            <a:fillRect/>
          </a:stretch>
        </p:blipFill>
        <p:spPr>
          <a:xfrm>
            <a:off x="559220" y="937897"/>
            <a:ext cx="7772400" cy="993510"/>
          </a:xfrm>
          <a:prstGeom prst="rect">
            <a:avLst/>
          </a:prstGeom>
        </p:spPr>
      </p:pic>
      <p:sp>
        <p:nvSpPr>
          <p:cNvPr id="5" name="TextBox 4">
            <a:extLst>
              <a:ext uri="{FF2B5EF4-FFF2-40B4-BE49-F238E27FC236}">
                <a16:creationId xmlns:a16="http://schemas.microsoft.com/office/drawing/2014/main" id="{083B7302-D488-B052-051C-78C78B9533DB}"/>
              </a:ext>
            </a:extLst>
          </p:cNvPr>
          <p:cNvSpPr txBox="1"/>
          <p:nvPr/>
        </p:nvSpPr>
        <p:spPr>
          <a:xfrm>
            <a:off x="498763" y="2380463"/>
            <a:ext cx="7772401" cy="1569660"/>
          </a:xfrm>
          <a:prstGeom prst="rect">
            <a:avLst/>
          </a:prstGeom>
          <a:noFill/>
        </p:spPr>
        <p:txBody>
          <a:bodyPr wrap="square" rtlCol="0">
            <a:spAutoFit/>
          </a:bodyPr>
          <a:lstStyle/>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 pod -l app=my-</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deletes the pod with the label app=my-db. In this case, the pod my-db-559845d68b-dfzp6 is deleted. Since this pod is part of a managed deployment (my-</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OpenShift will automatically recreate a new pod to maintain the desired state of 1 running pod for the deployment.</a:t>
            </a:r>
          </a:p>
          <a:p>
            <a:pPr marL="285750" indent="-2857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 -l app=my-</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retrieves the pods labeled app=my-</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after the deletion. A new pod, my-db-559845d68b-rmwgf, is now running with 1/1 containers ready and 0 restarts. The pod has been running for only 17 seconds, indicating that it was recreated shortly after the previous pod was deleted.</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69749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443BF1C-BE0E-201E-F6BF-62A642597CC1}"/>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6CFFB4C-195E-AE88-D298-C283CAF9F34F}"/>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creating job to run a loop: </a:t>
            </a:r>
            <a:r>
              <a:rPr lang="en-US" dirty="0" err="1"/>
              <a:t>oc</a:t>
            </a:r>
            <a:r>
              <a:rPr lang="en-US" dirty="0"/>
              <a:t> create job</a:t>
            </a:r>
          </a:p>
        </p:txBody>
      </p:sp>
      <p:sp>
        <p:nvSpPr>
          <p:cNvPr id="2" name="TextBox 1">
            <a:extLst>
              <a:ext uri="{FF2B5EF4-FFF2-40B4-BE49-F238E27FC236}">
                <a16:creationId xmlns:a16="http://schemas.microsoft.com/office/drawing/2014/main" id="{5358E940-6874-3F66-1787-E8008C06109B}"/>
              </a:ext>
            </a:extLst>
          </p:cNvPr>
          <p:cNvSpPr txBox="1"/>
          <p:nvPr/>
        </p:nvSpPr>
        <p:spPr>
          <a:xfrm>
            <a:off x="627233" y="1996697"/>
            <a:ext cx="7772400" cy="1569660"/>
          </a:xfrm>
          <a:prstGeom prst="rect">
            <a:avLst/>
          </a:prstGeom>
          <a:noFill/>
        </p:spPr>
        <p:txBody>
          <a:bodyPr wrap="square" rtlCol="0">
            <a:spAutoFit/>
          </a:bodyPr>
          <a:lstStyle/>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job date-loop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creates a job named date-loop. A job in Kubernetes/OpenShift ensures that a specified task is completed, and it can run one or more pods until the job is finished.</a:t>
            </a:r>
          </a:p>
          <a:p>
            <a:pPr marL="285750" indent="-2857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--image registry.ocp4.example.com:8443/ubi9/ubi</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Specifies the Universal Base Image (UBI) from the specified registry (ubi9/ubi). This image will be used to run the job.</a:t>
            </a:r>
          </a:p>
          <a:p>
            <a:pPr marL="285750" indent="-2857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/bin/bash -c "for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in {1..30}; do date; done"</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is the command that will be executed inside the container. It runs a loop that prints the current date 30 times.</a:t>
            </a:r>
          </a:p>
        </p:txBody>
      </p:sp>
      <p:pic>
        <p:nvPicPr>
          <p:cNvPr id="4" name="Picture 3">
            <a:extLst>
              <a:ext uri="{FF2B5EF4-FFF2-40B4-BE49-F238E27FC236}">
                <a16:creationId xmlns:a16="http://schemas.microsoft.com/office/drawing/2014/main" id="{A1971E2C-CB65-4ED2-8540-71A191582B34}"/>
              </a:ext>
            </a:extLst>
          </p:cNvPr>
          <p:cNvPicPr>
            <a:picLocks noChangeAspect="1"/>
          </p:cNvPicPr>
          <p:nvPr/>
        </p:nvPicPr>
        <p:blipFill>
          <a:blip r:embed="rId3"/>
          <a:stretch>
            <a:fillRect/>
          </a:stretch>
        </p:blipFill>
        <p:spPr>
          <a:xfrm>
            <a:off x="627233" y="979055"/>
            <a:ext cx="7772400" cy="690610"/>
          </a:xfrm>
          <a:prstGeom prst="rect">
            <a:avLst/>
          </a:prstGeom>
        </p:spPr>
      </p:pic>
    </p:spTree>
    <p:extLst>
      <p:ext uri="{BB962C8B-B14F-4D97-AF65-F5344CB8AC3E}">
        <p14:creationId xmlns:p14="http://schemas.microsoft.com/office/powerpoint/2010/main" val="2568514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1348498-C8F3-4922-BAE2-017224D75F3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CC8D5BC-6B2D-2F05-8F3B-F70A17DFE6AC}"/>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inspecting a job: </a:t>
            </a:r>
            <a:r>
              <a:rPr lang="en-US" dirty="0" err="1"/>
              <a:t>oc</a:t>
            </a:r>
            <a:r>
              <a:rPr lang="en-US" dirty="0"/>
              <a:t> get job</a:t>
            </a:r>
          </a:p>
        </p:txBody>
      </p:sp>
      <p:sp>
        <p:nvSpPr>
          <p:cNvPr id="6" name="TextBox 5">
            <a:extLst>
              <a:ext uri="{FF2B5EF4-FFF2-40B4-BE49-F238E27FC236}">
                <a16:creationId xmlns:a16="http://schemas.microsoft.com/office/drawing/2014/main" id="{7C37BD4F-7121-1475-36EF-D4545F85A9C3}"/>
              </a:ext>
            </a:extLst>
          </p:cNvPr>
          <p:cNvSpPr txBox="1"/>
          <p:nvPr/>
        </p:nvSpPr>
        <p:spPr>
          <a:xfrm>
            <a:off x="855176" y="3934792"/>
            <a:ext cx="7616249" cy="646331"/>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YAML output provides detailed configuration for the date-loop job, including its metadata, backoff limit, completion, and pod template. This YAML structure is useful for understanding the job’s lifecycle and how OpenShift will manage the execution of the job’s pod</a:t>
            </a:r>
          </a:p>
        </p:txBody>
      </p:sp>
      <p:pic>
        <p:nvPicPr>
          <p:cNvPr id="3" name="Picture 2" descr="A screenshot of a computer program&#10;&#10;Description automatically generated">
            <a:extLst>
              <a:ext uri="{FF2B5EF4-FFF2-40B4-BE49-F238E27FC236}">
                <a16:creationId xmlns:a16="http://schemas.microsoft.com/office/drawing/2014/main" id="{3AD31C1C-0250-1E30-8E2B-89759657E3AC}"/>
              </a:ext>
            </a:extLst>
          </p:cNvPr>
          <p:cNvPicPr>
            <a:picLocks noChangeAspect="1"/>
          </p:cNvPicPr>
          <p:nvPr/>
        </p:nvPicPr>
        <p:blipFill>
          <a:blip r:embed="rId3"/>
          <a:stretch>
            <a:fillRect/>
          </a:stretch>
        </p:blipFill>
        <p:spPr>
          <a:xfrm>
            <a:off x="1968605" y="728632"/>
            <a:ext cx="5206790" cy="2913854"/>
          </a:xfrm>
          <a:prstGeom prst="rect">
            <a:avLst/>
          </a:prstGeom>
        </p:spPr>
      </p:pic>
    </p:spTree>
    <p:extLst>
      <p:ext uri="{BB962C8B-B14F-4D97-AF65-F5344CB8AC3E}">
        <p14:creationId xmlns:p14="http://schemas.microsoft.com/office/powerpoint/2010/main" val="1944580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FE9F5BE4-1128-A665-2930-B9DE28D63A3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94E8938A-8F62-0770-1155-4C9138AFA5A0}"/>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inspecting job template in JSON format: </a:t>
            </a:r>
            <a:r>
              <a:rPr lang="en-US" dirty="0" err="1"/>
              <a:t>oc</a:t>
            </a:r>
            <a:r>
              <a:rPr lang="en-US" dirty="0"/>
              <a:t> get job</a:t>
            </a:r>
          </a:p>
        </p:txBody>
      </p:sp>
      <p:sp>
        <p:nvSpPr>
          <p:cNvPr id="5" name="TextBox 4">
            <a:extLst>
              <a:ext uri="{FF2B5EF4-FFF2-40B4-BE49-F238E27FC236}">
                <a16:creationId xmlns:a16="http://schemas.microsoft.com/office/drawing/2014/main" id="{02212422-A94C-51E2-1632-B8773E175B93}"/>
              </a:ext>
            </a:extLst>
          </p:cNvPr>
          <p:cNvSpPr txBox="1"/>
          <p:nvPr/>
        </p:nvSpPr>
        <p:spPr>
          <a:xfrm>
            <a:off x="639078" y="3521981"/>
            <a:ext cx="7998312" cy="830997"/>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JSON output provides a clear view of how the pod within the date-loop job is configured. It runs a simple date-printing command using the UBI image and has policies set for DNS, restarts, and termination handling. This information is useful for understanding the lifecycle of the pod and how it behaves during and after its execution within the job’s context in OpenShift.</a:t>
            </a:r>
          </a:p>
        </p:txBody>
      </p:sp>
      <p:pic>
        <p:nvPicPr>
          <p:cNvPr id="6" name="Picture 5" descr="A screenshot of a computer program&#10;&#10;Description automatically generated">
            <a:extLst>
              <a:ext uri="{FF2B5EF4-FFF2-40B4-BE49-F238E27FC236}">
                <a16:creationId xmlns:a16="http://schemas.microsoft.com/office/drawing/2014/main" id="{FBAF1094-1453-83DA-4E78-05C8E11B694D}"/>
              </a:ext>
            </a:extLst>
          </p:cNvPr>
          <p:cNvPicPr>
            <a:picLocks noChangeAspect="1"/>
          </p:cNvPicPr>
          <p:nvPr/>
        </p:nvPicPr>
        <p:blipFill>
          <a:blip r:embed="rId3"/>
          <a:stretch>
            <a:fillRect/>
          </a:stretch>
        </p:blipFill>
        <p:spPr>
          <a:xfrm>
            <a:off x="1464283" y="790522"/>
            <a:ext cx="6347901" cy="2627229"/>
          </a:xfrm>
          <a:prstGeom prst="rect">
            <a:avLst/>
          </a:prstGeom>
        </p:spPr>
      </p:pic>
    </p:spTree>
    <p:extLst>
      <p:ext uri="{BB962C8B-B14F-4D97-AF65-F5344CB8AC3E}">
        <p14:creationId xmlns:p14="http://schemas.microsoft.com/office/powerpoint/2010/main" val="1923665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B6AF6E9-A41F-34B1-EF31-4550FACA1677}"/>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A9321104-778B-6CE0-4E27-730BC745B7F5}"/>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inspecting job template using YAML: </a:t>
            </a:r>
            <a:r>
              <a:rPr lang="en-US" dirty="0" err="1"/>
              <a:t>oc</a:t>
            </a:r>
            <a:r>
              <a:rPr lang="en-US" dirty="0"/>
              <a:t> get job</a:t>
            </a:r>
          </a:p>
        </p:txBody>
      </p:sp>
      <p:sp>
        <p:nvSpPr>
          <p:cNvPr id="6" name="TextBox 5">
            <a:extLst>
              <a:ext uri="{FF2B5EF4-FFF2-40B4-BE49-F238E27FC236}">
                <a16:creationId xmlns:a16="http://schemas.microsoft.com/office/drawing/2014/main" id="{7DE0DB83-F46B-576C-C972-2C55349D877F}"/>
              </a:ext>
            </a:extLst>
          </p:cNvPr>
          <p:cNvSpPr txBox="1"/>
          <p:nvPr/>
        </p:nvSpPr>
        <p:spPr>
          <a:xfrm>
            <a:off x="838726" y="3521981"/>
            <a:ext cx="7819695" cy="646331"/>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YAML format provides a detailed configuration of the pod template that is part of the date-loop job. The pod will run the date command in a loop and will be configured with typical job settings, such as not restarting once completed and a 30-second termination grace period. </a:t>
            </a:r>
          </a:p>
        </p:txBody>
      </p:sp>
      <p:pic>
        <p:nvPicPr>
          <p:cNvPr id="3" name="Picture 2" descr="A screen shot of a computer&#10;&#10;Description automatically generated">
            <a:extLst>
              <a:ext uri="{FF2B5EF4-FFF2-40B4-BE49-F238E27FC236}">
                <a16:creationId xmlns:a16="http://schemas.microsoft.com/office/drawing/2014/main" id="{6F29AD61-2174-58D1-2517-B1F7E2B7879A}"/>
              </a:ext>
            </a:extLst>
          </p:cNvPr>
          <p:cNvPicPr>
            <a:picLocks noChangeAspect="1"/>
          </p:cNvPicPr>
          <p:nvPr/>
        </p:nvPicPr>
        <p:blipFill>
          <a:blip r:embed="rId3"/>
          <a:stretch>
            <a:fillRect/>
          </a:stretch>
        </p:blipFill>
        <p:spPr>
          <a:xfrm>
            <a:off x="886021" y="786306"/>
            <a:ext cx="7772400" cy="2392905"/>
          </a:xfrm>
          <a:prstGeom prst="rect">
            <a:avLst/>
          </a:prstGeom>
        </p:spPr>
      </p:pic>
    </p:spTree>
    <p:extLst>
      <p:ext uri="{BB962C8B-B14F-4D97-AF65-F5344CB8AC3E}">
        <p14:creationId xmlns:p14="http://schemas.microsoft.com/office/powerpoint/2010/main" val="712082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0BBABDD-DFD0-CF80-7BC5-1FA33AD7F731}"/>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F785F39-CB06-3D2F-FF0E-4EFED2011FDA}"/>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verifying job completion and viewing logs: </a:t>
            </a:r>
            <a:r>
              <a:rPr lang="en-US" dirty="0" err="1"/>
              <a:t>oc</a:t>
            </a:r>
            <a:r>
              <a:rPr lang="en-US" dirty="0"/>
              <a:t> get jobs, </a:t>
            </a:r>
            <a:r>
              <a:rPr lang="en-US" dirty="0" err="1"/>
              <a:t>oc</a:t>
            </a:r>
            <a:r>
              <a:rPr lang="en-US" dirty="0"/>
              <a:t> get logs</a:t>
            </a:r>
          </a:p>
        </p:txBody>
      </p:sp>
      <p:sp>
        <p:nvSpPr>
          <p:cNvPr id="6" name="TextBox 5">
            <a:extLst>
              <a:ext uri="{FF2B5EF4-FFF2-40B4-BE49-F238E27FC236}">
                <a16:creationId xmlns:a16="http://schemas.microsoft.com/office/drawing/2014/main" id="{8A47E4A5-CF45-E9FA-E3F2-3633056560F3}"/>
              </a:ext>
            </a:extLst>
          </p:cNvPr>
          <p:cNvSpPr txBox="1"/>
          <p:nvPr/>
        </p:nvSpPr>
        <p:spPr>
          <a:xfrm>
            <a:off x="114301" y="1357849"/>
            <a:ext cx="4147525" cy="1938992"/>
          </a:xfrm>
          <a:prstGeom prst="rect">
            <a:avLst/>
          </a:prstGeom>
          <a:noFill/>
        </p:spPr>
        <p:txBody>
          <a:bodyPr wrap="square" rtlCol="0">
            <a:spAutoFit/>
          </a:bodyPr>
          <a:lstStyle/>
          <a:p>
            <a:pPr marL="171450" indent="-1714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jobs: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the jobs running in the current namespace. The output shows the job date-loop has completed. The job took 10 seconds to complete. The job has been running for 5 minutes and 24 seconds since it was created.</a:t>
            </a:r>
          </a:p>
          <a:p>
            <a:pPr marL="171450" indent="-1714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logs job/date-loop</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retrieves the logs of the date-loop job. The logs show the output of the command that was run inside the job, which is the date command executed 30 times.</a:t>
            </a:r>
          </a:p>
        </p:txBody>
      </p:sp>
      <p:pic>
        <p:nvPicPr>
          <p:cNvPr id="3" name="Picture 2" descr="A screenshot of a computer&#10;&#10;Description automatically generated">
            <a:extLst>
              <a:ext uri="{FF2B5EF4-FFF2-40B4-BE49-F238E27FC236}">
                <a16:creationId xmlns:a16="http://schemas.microsoft.com/office/drawing/2014/main" id="{0AC1C918-E260-E85C-7BE1-A0C69F3E3800}"/>
              </a:ext>
            </a:extLst>
          </p:cNvPr>
          <p:cNvPicPr>
            <a:picLocks noChangeAspect="1"/>
          </p:cNvPicPr>
          <p:nvPr/>
        </p:nvPicPr>
        <p:blipFill>
          <a:blip r:embed="rId3"/>
          <a:stretch>
            <a:fillRect/>
          </a:stretch>
        </p:blipFill>
        <p:spPr>
          <a:xfrm>
            <a:off x="4337348" y="1050427"/>
            <a:ext cx="4692351" cy="2779568"/>
          </a:xfrm>
          <a:prstGeom prst="rect">
            <a:avLst/>
          </a:prstGeom>
        </p:spPr>
      </p:pic>
    </p:spTree>
    <p:extLst>
      <p:ext uri="{BB962C8B-B14F-4D97-AF65-F5344CB8AC3E}">
        <p14:creationId xmlns:p14="http://schemas.microsoft.com/office/powerpoint/2010/main" val="3997987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B50EC02-3F8A-2644-8587-FE58C255EBC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117B9D05-FD3C-FC5B-B40D-0908D1B432CB}"/>
              </a:ext>
            </a:extLst>
          </p:cNvPr>
          <p:cNvSpPr txBox="1">
            <a:spLocks noGrp="1"/>
          </p:cNvSpPr>
          <p:nvPr>
            <p:ph type="title"/>
          </p:nvPr>
        </p:nvSpPr>
        <p:spPr>
          <a:xfrm>
            <a:off x="411249" y="236524"/>
            <a:ext cx="8445583" cy="9272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Manage Long-Lived and Short-Lived Application by Using Kubernetes Workload API</a:t>
            </a:r>
          </a:p>
        </p:txBody>
      </p:sp>
      <p:sp>
        <p:nvSpPr>
          <p:cNvPr id="3" name="TextBox 2">
            <a:extLst>
              <a:ext uri="{FF2B5EF4-FFF2-40B4-BE49-F238E27FC236}">
                <a16:creationId xmlns:a16="http://schemas.microsoft.com/office/drawing/2014/main" id="{923B0C9A-6330-348A-3851-B6D57840958F}"/>
              </a:ext>
            </a:extLst>
          </p:cNvPr>
          <p:cNvSpPr txBox="1"/>
          <p:nvPr/>
        </p:nvSpPr>
        <p:spPr>
          <a:xfrm>
            <a:off x="479251" y="1163781"/>
            <a:ext cx="8185497" cy="3416320"/>
          </a:xfrm>
          <a:prstGeom prst="rect">
            <a:avLst/>
          </a:prstGeom>
          <a:noFill/>
        </p:spPr>
        <p:txBody>
          <a:bodyPr wrap="square" rtlCol="0">
            <a:spAutoFit/>
          </a:bodyPr>
          <a:lstStyle/>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1. Kubernetes Workload Resources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Kubernetes Workloads API manages various tasks and workloads using resources like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Jobs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Deployments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Stateful Sets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These resources help automate and manage containerized applications.</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2. Jobs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Job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resource executes a one-time task via pods and retries the task if a pod fails. Jobs are useful for tasks like database initialization or backup creation. Example: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job date-job --image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registry.access.redhat.com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/ubi8/ubi -- /bin/bash -c "date".</a:t>
            </a:r>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3. Cron Jobs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Cron Jobs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extend jobs by running tasks at scheduled intervals, defined by a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cron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-like schedule. They are commonly used for periodic tasks like backups. Example: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cronjob date-cronjob --image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registry.access.redhat.com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/ubi8/ubi --schedule "*/1 * * * *" -- date.</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4. Deployments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Deployment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manages pod replicas through a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ReplicaSet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ensure a specified number of pods are running. Deployments automatically replace failed pods, making them ideal for long-running applications. Example: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deployment my-deployment --image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registry.access.redhat.com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/ubi8/ubi --replicas 3.</a:t>
            </a:r>
          </a:p>
        </p:txBody>
      </p:sp>
    </p:spTree>
    <p:extLst>
      <p:ext uri="{BB962C8B-B14F-4D97-AF65-F5344CB8AC3E}">
        <p14:creationId xmlns:p14="http://schemas.microsoft.com/office/powerpoint/2010/main" val="119225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FA28C60-6110-5D20-91C6-1CF8F573AF4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49E3C1F-4153-3AD3-744D-A5600B0C6380}"/>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deleting and inspecting job resources</a:t>
            </a:r>
          </a:p>
        </p:txBody>
      </p:sp>
      <p:sp>
        <p:nvSpPr>
          <p:cNvPr id="6" name="TextBox 5">
            <a:extLst>
              <a:ext uri="{FF2B5EF4-FFF2-40B4-BE49-F238E27FC236}">
                <a16:creationId xmlns:a16="http://schemas.microsoft.com/office/drawing/2014/main" id="{65951378-E32E-00C2-2BF2-6D6094A605A6}"/>
              </a:ext>
            </a:extLst>
          </p:cNvPr>
          <p:cNvSpPr txBox="1"/>
          <p:nvPr/>
        </p:nvSpPr>
        <p:spPr>
          <a:xfrm>
            <a:off x="492921" y="3260371"/>
            <a:ext cx="7972424" cy="1754326"/>
          </a:xfrm>
          <a:prstGeom prst="rect">
            <a:avLst/>
          </a:prstGeom>
          <a:noFill/>
        </p:spPr>
        <p:txBody>
          <a:bodyPr wrap="square" rtlCol="0">
            <a:spAutoFit/>
          </a:bodyPr>
          <a:lstStyle/>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 pod -l job-name=date-loop</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deletes the pod associated with the job date-loop. The pod date-loop-j9hbm is successfully deleted.</a:t>
            </a:r>
          </a:p>
          <a:p>
            <a:pPr marL="285750" indent="-2857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 -l job-name=date-loop</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checks for any remaining pods with the label job-name=date-loop. The output indicates that no resources (pods) are found in the deploy-workloads namespace, confirming that the pod was successfully deleted.</a:t>
            </a:r>
          </a:p>
          <a:p>
            <a:pPr marL="285750" indent="-285750" algn="just">
              <a:buFontTx/>
              <a:buChar char="-"/>
            </a:pPr>
            <a:endPar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job -l job-name=date-loop</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retrieves the status of the job date-loop. The job is complete with 1/1 completions, took 10 seconds to execute, and is now 8 minutes old.</a:t>
            </a:r>
          </a:p>
        </p:txBody>
      </p:sp>
      <p:pic>
        <p:nvPicPr>
          <p:cNvPr id="3" name="Picture 2" descr="A screen shot of a computer&#10;&#10;Description automatically generated">
            <a:extLst>
              <a:ext uri="{FF2B5EF4-FFF2-40B4-BE49-F238E27FC236}">
                <a16:creationId xmlns:a16="http://schemas.microsoft.com/office/drawing/2014/main" id="{B5B5A2AF-51BC-EB77-8563-903AB5049D02}"/>
              </a:ext>
            </a:extLst>
          </p:cNvPr>
          <p:cNvPicPr>
            <a:picLocks noChangeAspect="1"/>
          </p:cNvPicPr>
          <p:nvPr/>
        </p:nvPicPr>
        <p:blipFill>
          <a:blip r:embed="rId3"/>
          <a:stretch>
            <a:fillRect/>
          </a:stretch>
        </p:blipFill>
        <p:spPr>
          <a:xfrm>
            <a:off x="592933" y="1137423"/>
            <a:ext cx="7772400" cy="1902208"/>
          </a:xfrm>
          <a:prstGeom prst="rect">
            <a:avLst/>
          </a:prstGeom>
        </p:spPr>
      </p:pic>
    </p:spTree>
    <p:extLst>
      <p:ext uri="{BB962C8B-B14F-4D97-AF65-F5344CB8AC3E}">
        <p14:creationId xmlns:p14="http://schemas.microsoft.com/office/powerpoint/2010/main" val="1145430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41D9657-6C04-DF18-1801-0452F330FE11}"/>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41694C6B-579D-77CD-8724-F42E297515D4}"/>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creating. And configuring MySQL Deployment: </a:t>
            </a:r>
            <a:r>
              <a:rPr lang="en-US" dirty="0" err="1"/>
              <a:t>oc</a:t>
            </a:r>
            <a:r>
              <a:rPr lang="en-US" dirty="0"/>
              <a:t> create deployment, </a:t>
            </a:r>
            <a:r>
              <a:rPr lang="en-US" dirty="0" err="1"/>
              <a:t>oc</a:t>
            </a:r>
            <a:r>
              <a:rPr lang="en-US" dirty="0"/>
              <a:t> set env</a:t>
            </a:r>
          </a:p>
        </p:txBody>
      </p:sp>
      <p:pic>
        <p:nvPicPr>
          <p:cNvPr id="4" name="Picture 3">
            <a:extLst>
              <a:ext uri="{FF2B5EF4-FFF2-40B4-BE49-F238E27FC236}">
                <a16:creationId xmlns:a16="http://schemas.microsoft.com/office/drawing/2014/main" id="{3F6436A8-FA50-D725-5FD9-FEE03DB903FE}"/>
              </a:ext>
            </a:extLst>
          </p:cNvPr>
          <p:cNvPicPr>
            <a:picLocks noChangeAspect="1"/>
          </p:cNvPicPr>
          <p:nvPr/>
        </p:nvPicPr>
        <p:blipFill>
          <a:blip r:embed="rId3"/>
          <a:stretch>
            <a:fillRect/>
          </a:stretch>
        </p:blipFill>
        <p:spPr>
          <a:xfrm>
            <a:off x="685800" y="1268253"/>
            <a:ext cx="7772400" cy="701269"/>
          </a:xfrm>
          <a:prstGeom prst="rect">
            <a:avLst/>
          </a:prstGeom>
        </p:spPr>
      </p:pic>
      <p:sp>
        <p:nvSpPr>
          <p:cNvPr id="5" name="TextBox 4">
            <a:extLst>
              <a:ext uri="{FF2B5EF4-FFF2-40B4-BE49-F238E27FC236}">
                <a16:creationId xmlns:a16="http://schemas.microsoft.com/office/drawing/2014/main" id="{19926581-A825-E75A-A475-ABC1BF96DBE4}"/>
              </a:ext>
            </a:extLst>
          </p:cNvPr>
          <p:cNvSpPr txBox="1"/>
          <p:nvPr/>
        </p:nvSpPr>
        <p:spPr>
          <a:xfrm>
            <a:off x="685800" y="2304893"/>
            <a:ext cx="7866863" cy="1015663"/>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screenshot demonstrates the creation of a MySQL deployment in OpenShift using the MySQL 8 image and exposes the service on port 3306. Additionally, it configures the necessary environment variables (MYSQL_USER, MYSQL_PASSWORD, and MYSQL_DATABASE) to initialize the MySQL database for the deployment. The deployment is now set up and ready to run a MySQL service with the specified configuration.</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230848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E8D4CC2-5079-24B7-B8FB-AC60C2539BD4}"/>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48564596-2508-CF57-A383-4559D1DF0D99}"/>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managing Pods and exposing MySQL Deployment</a:t>
            </a:r>
          </a:p>
        </p:txBody>
      </p:sp>
      <p:sp>
        <p:nvSpPr>
          <p:cNvPr id="5" name="TextBox 4">
            <a:extLst>
              <a:ext uri="{FF2B5EF4-FFF2-40B4-BE49-F238E27FC236}">
                <a16:creationId xmlns:a16="http://schemas.microsoft.com/office/drawing/2014/main" id="{7B7515A2-E682-E0FC-C59C-8639FEBE5841}"/>
              </a:ext>
            </a:extLst>
          </p:cNvPr>
          <p:cNvSpPr txBox="1"/>
          <p:nvPr/>
        </p:nvSpPr>
        <p:spPr>
          <a:xfrm>
            <a:off x="592619" y="3525443"/>
            <a:ext cx="7985435" cy="1384995"/>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the running pods.</a:t>
            </a:r>
          </a:p>
          <a:p>
            <a:pPr marL="285750" indent="-2857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deployment</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checks the status of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deployment. The deployment is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ready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with 1 pod up-to-date and available, and the deployment has been running for 95 seconds.</a:t>
            </a:r>
          </a:p>
          <a:p>
            <a:pPr marL="285750" indent="-2857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 deployment/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exposes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deployment as a service, making it accessible via a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ClusterIP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service is successfully exposed.</a:t>
            </a:r>
          </a:p>
        </p:txBody>
      </p:sp>
      <p:pic>
        <p:nvPicPr>
          <p:cNvPr id="3" name="Picture 2" descr="A computer screen shot of white text&#10;&#10;Description automatically generated">
            <a:extLst>
              <a:ext uri="{FF2B5EF4-FFF2-40B4-BE49-F238E27FC236}">
                <a16:creationId xmlns:a16="http://schemas.microsoft.com/office/drawing/2014/main" id="{D065E151-8A14-D2A0-53B8-5F9B1DCD5B2C}"/>
              </a:ext>
            </a:extLst>
          </p:cNvPr>
          <p:cNvPicPr>
            <a:picLocks noChangeAspect="1"/>
          </p:cNvPicPr>
          <p:nvPr/>
        </p:nvPicPr>
        <p:blipFill>
          <a:blip r:embed="rId3"/>
          <a:stretch>
            <a:fillRect/>
          </a:stretch>
        </p:blipFill>
        <p:spPr>
          <a:xfrm>
            <a:off x="805654" y="854706"/>
            <a:ext cx="7772400" cy="2434962"/>
          </a:xfrm>
          <a:prstGeom prst="rect">
            <a:avLst/>
          </a:prstGeom>
        </p:spPr>
      </p:pic>
    </p:spTree>
    <p:extLst>
      <p:ext uri="{BB962C8B-B14F-4D97-AF65-F5344CB8AC3E}">
        <p14:creationId xmlns:p14="http://schemas.microsoft.com/office/powerpoint/2010/main" val="1258661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2D44411-FB9C-7184-847C-B68DEE1F0753}"/>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84C88A55-5940-60B6-7B76-C7B9DB431A4F}"/>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managing Pods and exposing MySQL Deployment</a:t>
            </a:r>
          </a:p>
        </p:txBody>
      </p:sp>
      <p:sp>
        <p:nvSpPr>
          <p:cNvPr id="5" name="TextBox 4">
            <a:extLst>
              <a:ext uri="{FF2B5EF4-FFF2-40B4-BE49-F238E27FC236}">
                <a16:creationId xmlns:a16="http://schemas.microsoft.com/office/drawing/2014/main" id="{C0EF393D-C19F-26FD-0E30-178E0B30D4DB}"/>
              </a:ext>
            </a:extLst>
          </p:cNvPr>
          <p:cNvSpPr txBox="1"/>
          <p:nvPr/>
        </p:nvSpPr>
        <p:spPr>
          <a:xfrm>
            <a:off x="411250" y="849156"/>
            <a:ext cx="7985435" cy="1938992"/>
          </a:xfrm>
          <a:prstGeom prst="rect">
            <a:avLst/>
          </a:prstGeom>
          <a:noFill/>
        </p:spPr>
        <p:txBody>
          <a:bodyPr wrap="square" rtlCol="0">
            <a:spAutoFit/>
          </a:bodyPr>
          <a:lstStyle/>
          <a:p>
            <a:pPr marL="285750" indent="-2857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service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-o wide</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retrieves detailed information about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service. It is of type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ClusterIP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with the IP 172.30.5.21 and port 3306/TCP, which is typically used for MySQL.</a:t>
            </a:r>
          </a:p>
          <a:p>
            <a:pPr marL="285750" indent="-2857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PODNAME=$(</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 -o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jsonpath</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='{.items[0].</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metadata.name</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It extracts the name of the first pod and stores it in the PODNAME variable.</a:t>
            </a:r>
          </a:p>
          <a:p>
            <a:pPr marL="285750" indent="-2857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 $PODNAME --show-labels</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retrieves the pod with the name stored in the PODNAME variable and displays its labels. The pod is still running, and the labels show app=</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and a pod template hash (pod-template-hash=6555fc49c).</a:t>
            </a:r>
          </a:p>
        </p:txBody>
      </p:sp>
    </p:spTree>
    <p:extLst>
      <p:ext uri="{BB962C8B-B14F-4D97-AF65-F5344CB8AC3E}">
        <p14:creationId xmlns:p14="http://schemas.microsoft.com/office/powerpoint/2010/main" val="2552581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04C24CC4-58CA-91E1-5544-E1014DC8F312}"/>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2F0DD36-1D0C-F3EC-DAD5-7CAEF5162106}"/>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delete a deployment and managing endpoints</a:t>
            </a:r>
          </a:p>
        </p:txBody>
      </p:sp>
      <p:sp>
        <p:nvSpPr>
          <p:cNvPr id="6" name="TextBox 5">
            <a:extLst>
              <a:ext uri="{FF2B5EF4-FFF2-40B4-BE49-F238E27FC236}">
                <a16:creationId xmlns:a16="http://schemas.microsoft.com/office/drawing/2014/main" id="{5AB21632-B0D4-1539-7D7A-60877408F2A3}"/>
              </a:ext>
            </a:extLst>
          </p:cNvPr>
          <p:cNvSpPr txBox="1"/>
          <p:nvPr/>
        </p:nvSpPr>
        <p:spPr>
          <a:xfrm>
            <a:off x="411250" y="3095472"/>
            <a:ext cx="8240131" cy="1938992"/>
          </a:xfrm>
          <a:prstGeom prst="rect">
            <a:avLst/>
          </a:prstGeom>
          <a:noFill/>
        </p:spPr>
        <p:txBody>
          <a:bodyPr wrap="square" rtlCol="0">
            <a:spAutoFit/>
          </a:bodyPr>
          <a:lstStyle/>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endpoints</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retrieves the endpoints for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service. The endpoint 10.8.0.87:3306 is shown, indicating that the service is connected to the MySQL pod running on port 3306.</a:t>
            </a:r>
          </a:p>
          <a:p>
            <a:pPr marL="285750" indent="-2857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 -o wide</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the pods in the current namespace with extended information. The pod db-pod-6555fc49c-8984j is running, with 1 container ready and no restarts.</a:t>
            </a:r>
          </a:p>
          <a:p>
            <a:pPr marL="285750" indent="-2857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deployment.apps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deletes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deployment. The output confirms that the deployment has been successfully deleted.</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black screen with white text&#10;&#10;Description automatically generated">
            <a:extLst>
              <a:ext uri="{FF2B5EF4-FFF2-40B4-BE49-F238E27FC236}">
                <a16:creationId xmlns:a16="http://schemas.microsoft.com/office/drawing/2014/main" id="{9FAAF2D0-4DB7-CFA2-032B-F0749ECF2559}"/>
              </a:ext>
            </a:extLst>
          </p:cNvPr>
          <p:cNvPicPr>
            <a:picLocks noChangeAspect="1"/>
          </p:cNvPicPr>
          <p:nvPr/>
        </p:nvPicPr>
        <p:blipFill>
          <a:blip r:embed="rId3"/>
          <a:stretch>
            <a:fillRect/>
          </a:stretch>
        </p:blipFill>
        <p:spPr>
          <a:xfrm>
            <a:off x="685800" y="871501"/>
            <a:ext cx="7772400" cy="1938230"/>
          </a:xfrm>
          <a:prstGeom prst="rect">
            <a:avLst/>
          </a:prstGeom>
        </p:spPr>
      </p:pic>
    </p:spTree>
    <p:extLst>
      <p:ext uri="{BB962C8B-B14F-4D97-AF65-F5344CB8AC3E}">
        <p14:creationId xmlns:p14="http://schemas.microsoft.com/office/powerpoint/2010/main" val="2722034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2F07786-C669-FB06-6E1E-567DEF694392}"/>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C20F489-CCCD-DA9D-1985-B49CF6189DC4}"/>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 for delete a deployment and managing endpoints</a:t>
            </a:r>
          </a:p>
        </p:txBody>
      </p:sp>
      <p:sp>
        <p:nvSpPr>
          <p:cNvPr id="6" name="TextBox 5">
            <a:extLst>
              <a:ext uri="{FF2B5EF4-FFF2-40B4-BE49-F238E27FC236}">
                <a16:creationId xmlns:a16="http://schemas.microsoft.com/office/drawing/2014/main" id="{FEAD15ED-3369-A05E-D6C5-09EEBC24D809}"/>
              </a:ext>
            </a:extLst>
          </p:cNvPr>
          <p:cNvSpPr txBox="1"/>
          <p:nvPr/>
        </p:nvSpPr>
        <p:spPr>
          <a:xfrm>
            <a:off x="343237" y="949277"/>
            <a:ext cx="8240131" cy="1384995"/>
          </a:xfrm>
          <a:prstGeom prst="rect">
            <a:avLst/>
          </a:prstGeom>
          <a:noFill/>
        </p:spPr>
        <p:txBody>
          <a:bodyPr wrap="square" rtlCol="0">
            <a:spAutoFit/>
          </a:bodyPr>
          <a:lstStyle/>
          <a:p>
            <a:pPr marL="285750" indent="-2857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service</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After deleting the deployment, this command checks the service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The service is still present with a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ClusterIP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of 172.30.5.21 and is listening on port 3306/TCP</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 </a:t>
            </a:r>
          </a:p>
          <a:p>
            <a:pPr marL="285750" indent="-285750" algn="just">
              <a:buFontTx/>
              <a:buChar char="-"/>
            </a:pPr>
            <a:endPar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endpoints (again)</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checks the endpoints for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service after the deployment has been deleted. No endpoints are found, as the pod has been removed, and the service is no longer linked to an active pod.</a:t>
            </a:r>
          </a:p>
        </p:txBody>
      </p:sp>
    </p:spTree>
    <p:extLst>
      <p:ext uri="{BB962C8B-B14F-4D97-AF65-F5344CB8AC3E}">
        <p14:creationId xmlns:p14="http://schemas.microsoft.com/office/powerpoint/2010/main" val="388774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DBF32945-9417-72F1-7D79-61C922B22C7C}"/>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93AA667E-8A72-9B85-8425-32B618F0B38C}"/>
              </a:ext>
            </a:extLst>
          </p:cNvPr>
          <p:cNvSpPr txBox="1">
            <a:spLocks noGrp="1"/>
          </p:cNvSpPr>
          <p:nvPr>
            <p:ph type="title"/>
          </p:nvPr>
        </p:nvSpPr>
        <p:spPr>
          <a:xfrm>
            <a:off x="436970" y="236525"/>
            <a:ext cx="8428250" cy="694060"/>
          </a:xfrm>
          <a:prstGeom prst="rect">
            <a:avLst/>
          </a:prstGeom>
        </p:spPr>
        <p:txBody>
          <a:bodyPr spcFirstLastPara="1" wrap="square" lIns="91425" tIns="91425" rIns="91425" bIns="91425" anchor="t" anchorCtr="0">
            <a:noAutofit/>
          </a:bodyPr>
          <a:lstStyle/>
          <a:p>
            <a:pPr algn="l"/>
            <a:r>
              <a:rPr lang="en-US" dirty="0"/>
              <a:t>Commands for recreate and configuring Deployment</a:t>
            </a:r>
          </a:p>
        </p:txBody>
      </p:sp>
      <p:pic>
        <p:nvPicPr>
          <p:cNvPr id="5" name="Picture 4" descr="A screen shot of a computer&#10;&#10;Description automatically generated">
            <a:extLst>
              <a:ext uri="{FF2B5EF4-FFF2-40B4-BE49-F238E27FC236}">
                <a16:creationId xmlns:a16="http://schemas.microsoft.com/office/drawing/2014/main" id="{A30A7CB3-8FB4-AFE9-B78A-5860DFEC4434}"/>
              </a:ext>
            </a:extLst>
          </p:cNvPr>
          <p:cNvPicPr>
            <a:picLocks noChangeAspect="1"/>
          </p:cNvPicPr>
          <p:nvPr/>
        </p:nvPicPr>
        <p:blipFill>
          <a:blip r:embed="rId3"/>
          <a:stretch>
            <a:fillRect/>
          </a:stretch>
        </p:blipFill>
        <p:spPr>
          <a:xfrm>
            <a:off x="685800" y="930585"/>
            <a:ext cx="7772400" cy="1475587"/>
          </a:xfrm>
          <a:prstGeom prst="rect">
            <a:avLst/>
          </a:prstGeom>
        </p:spPr>
      </p:pic>
      <p:sp>
        <p:nvSpPr>
          <p:cNvPr id="6" name="TextBox 5">
            <a:extLst>
              <a:ext uri="{FF2B5EF4-FFF2-40B4-BE49-F238E27FC236}">
                <a16:creationId xmlns:a16="http://schemas.microsoft.com/office/drawing/2014/main" id="{7AC513BD-D151-0398-E305-10F78ADBAC8F}"/>
              </a:ext>
            </a:extLst>
          </p:cNvPr>
          <p:cNvSpPr txBox="1"/>
          <p:nvPr/>
        </p:nvSpPr>
        <p:spPr>
          <a:xfrm>
            <a:off x="702804" y="2917012"/>
            <a:ext cx="7755396" cy="1200329"/>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sequence shows the successful recreation of the MySQL deployment in OpenShift.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is created with the necessary environment variables for MySQL, including user, password, and database. The pod is running on node master01, and the service has successfully created an endpoint (10.8.0.91:3306), allowing access to the MySQL database. This confirms that the MySQL service is up and running with the correct configuration.</a:t>
            </a:r>
          </a:p>
          <a:p>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696740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386D55B-AB1B-9FA1-9559-0125B5C555F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044DED85-1DF1-4C34-9E6A-7B78A9154131}"/>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Commands for testing MySQL Service Connection from a Temporary Pod</a:t>
            </a:r>
          </a:p>
        </p:txBody>
      </p:sp>
      <p:sp>
        <p:nvSpPr>
          <p:cNvPr id="6" name="TextBox 5">
            <a:extLst>
              <a:ext uri="{FF2B5EF4-FFF2-40B4-BE49-F238E27FC236}">
                <a16:creationId xmlns:a16="http://schemas.microsoft.com/office/drawing/2014/main" id="{0E9551C1-C7C3-083B-B7B5-AB3F444579BD}"/>
              </a:ext>
            </a:extLst>
          </p:cNvPr>
          <p:cNvSpPr txBox="1"/>
          <p:nvPr/>
        </p:nvSpPr>
        <p:spPr>
          <a:xfrm>
            <a:off x="474897" y="3751527"/>
            <a:ext cx="8194206" cy="1200329"/>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run shell --it --image registry.ocp4.example.com:8443/ubi8/ubi</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creates a temporary pod named shell using the Universal Base Image (UBI). The -it option allows interaction with the shell, meaning the user can run commands inside the pod.</a:t>
            </a:r>
          </a:p>
          <a:p>
            <a:pPr marL="285750" indent="-2857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etc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resolv.conf</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displays the pod’s DNS configuration. The output shows that the pod is using internal cluster DNS (172.30.0.10) with the search domains set for OpenShift’s internal services.</a:t>
            </a:r>
          </a:p>
        </p:txBody>
      </p:sp>
      <p:pic>
        <p:nvPicPr>
          <p:cNvPr id="3" name="Picture 2" descr="A screenshot of a computer&#10;&#10;Description automatically generated">
            <a:extLst>
              <a:ext uri="{FF2B5EF4-FFF2-40B4-BE49-F238E27FC236}">
                <a16:creationId xmlns:a16="http://schemas.microsoft.com/office/drawing/2014/main" id="{C1068F16-597C-BBEA-E595-5A53B406241D}"/>
              </a:ext>
            </a:extLst>
          </p:cNvPr>
          <p:cNvPicPr>
            <a:picLocks noChangeAspect="1"/>
          </p:cNvPicPr>
          <p:nvPr/>
        </p:nvPicPr>
        <p:blipFill>
          <a:blip r:embed="rId3"/>
          <a:stretch>
            <a:fillRect/>
          </a:stretch>
        </p:blipFill>
        <p:spPr>
          <a:xfrm>
            <a:off x="1144487" y="1019482"/>
            <a:ext cx="6855026" cy="2570635"/>
          </a:xfrm>
          <a:prstGeom prst="rect">
            <a:avLst/>
          </a:prstGeom>
        </p:spPr>
      </p:pic>
    </p:spTree>
    <p:extLst>
      <p:ext uri="{BB962C8B-B14F-4D97-AF65-F5344CB8AC3E}">
        <p14:creationId xmlns:p14="http://schemas.microsoft.com/office/powerpoint/2010/main" val="3584864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5F5F3ADA-FFA2-ADEC-5E93-1D304EC537B3}"/>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0C29FA3F-C2BE-9B5F-3772-1858249DF401}"/>
              </a:ext>
            </a:extLst>
          </p:cNvPr>
          <p:cNvSpPr txBox="1">
            <a:spLocks noGrp="1"/>
          </p:cNvSpPr>
          <p:nvPr>
            <p:ph type="title"/>
          </p:nvPr>
        </p:nvSpPr>
        <p:spPr>
          <a:xfrm>
            <a:off x="411250" y="236524"/>
            <a:ext cx="8453970" cy="900899"/>
          </a:xfrm>
          <a:prstGeom prst="rect">
            <a:avLst/>
          </a:prstGeom>
        </p:spPr>
        <p:txBody>
          <a:bodyPr spcFirstLastPara="1" wrap="square" lIns="91425" tIns="91425" rIns="91425" bIns="91425" anchor="t" anchorCtr="0">
            <a:noAutofit/>
          </a:bodyPr>
          <a:lstStyle/>
          <a:p>
            <a:pPr algn="l"/>
            <a:r>
              <a:rPr lang="en-US" dirty="0"/>
              <a:t>Commands for testing MySQL Service Connection from a Temporary Pod</a:t>
            </a:r>
          </a:p>
        </p:txBody>
      </p:sp>
      <p:sp>
        <p:nvSpPr>
          <p:cNvPr id="6" name="TextBox 5">
            <a:extLst>
              <a:ext uri="{FF2B5EF4-FFF2-40B4-BE49-F238E27FC236}">
                <a16:creationId xmlns:a16="http://schemas.microsoft.com/office/drawing/2014/main" id="{6251FFA5-E7FA-AE66-7C19-E25961BEA41F}"/>
              </a:ext>
            </a:extLst>
          </p:cNvPr>
          <p:cNvSpPr txBox="1"/>
          <p:nvPr/>
        </p:nvSpPr>
        <p:spPr>
          <a:xfrm>
            <a:off x="411250" y="1219924"/>
            <a:ext cx="8188644" cy="2308324"/>
          </a:xfrm>
          <a:prstGeom prst="rect">
            <a:avLst/>
          </a:prstGeom>
          <a:noFill/>
        </p:spPr>
        <p:txBody>
          <a:bodyPr wrap="square" rtlCol="0">
            <a:spAutoFit/>
          </a:bodyPr>
          <a:lstStyle/>
          <a:p>
            <a:pPr marL="171450" indent="-171450" algn="just">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timeout 5 bash -c "&lt;/dev/</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tcp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db-pod.deploy-services.svc.cluster.local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/3306" &amp;&amp; echo "connection success to db-pod.deploy-services.svc.cluster.local:3306" || echo "connection failed”: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command uses a TCP connection to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db-pod.deploy-services.svc.cluster.local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on port 3306, which corresponds to the MySQL service. The connection test is successful, confirming that the MySQL service is accessible from the pod.</a:t>
            </a:r>
          </a:p>
          <a:p>
            <a:pPr marL="171450" indent="-1714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Testing connection to the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service directly</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Another connection test is performed to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service on port 3306, using the service name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pod.deploy</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-services/3306. Again, the connection is successful, confirming that the MySQL service is working correctly.</a:t>
            </a:r>
          </a:p>
          <a:p>
            <a:pPr marL="171450" indent="-1714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 pod shell</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deletes the temporary shell pod, cleaning up resources after testing.</a:t>
            </a:r>
          </a:p>
          <a:p>
            <a:pPr marL="285750" indent="-285750" algn="just">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4753941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4D35FA5-90E7-8A57-45E7-0FD11A668562}"/>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16991E37-9A0A-86C1-AE7C-C3B06E3FD387}"/>
              </a:ext>
            </a:extLst>
          </p:cNvPr>
          <p:cNvSpPr txBox="1">
            <a:spLocks noGrp="1"/>
          </p:cNvSpPr>
          <p:nvPr>
            <p:ph type="title"/>
          </p:nvPr>
        </p:nvSpPr>
        <p:spPr>
          <a:xfrm>
            <a:off x="411250" y="236524"/>
            <a:ext cx="8433345" cy="799257"/>
          </a:xfrm>
          <a:prstGeom prst="rect">
            <a:avLst/>
          </a:prstGeom>
        </p:spPr>
        <p:txBody>
          <a:bodyPr spcFirstLastPara="1" wrap="square" lIns="91425" tIns="91425" rIns="91425" bIns="91425" anchor="t" anchorCtr="0">
            <a:noAutofit/>
          </a:bodyPr>
          <a:lstStyle/>
          <a:p>
            <a:pPr algn="l"/>
            <a:r>
              <a:rPr lang="en-US" dirty="0"/>
              <a:t>Command for creating a new project and testing service connectivity</a:t>
            </a:r>
          </a:p>
        </p:txBody>
      </p:sp>
      <p:sp>
        <p:nvSpPr>
          <p:cNvPr id="6" name="TextBox 5">
            <a:extLst>
              <a:ext uri="{FF2B5EF4-FFF2-40B4-BE49-F238E27FC236}">
                <a16:creationId xmlns:a16="http://schemas.microsoft.com/office/drawing/2014/main" id="{EAA0F46F-F9D2-6D9B-D6BD-301F47A41CE2}"/>
              </a:ext>
            </a:extLst>
          </p:cNvPr>
          <p:cNvSpPr txBox="1"/>
          <p:nvPr/>
        </p:nvSpPr>
        <p:spPr>
          <a:xfrm>
            <a:off x="293528" y="3743546"/>
            <a:ext cx="8194206" cy="461665"/>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new-project deploy-services-2</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creates a new project named deploy-services-2 and switches the active context to this new project. </a:t>
            </a:r>
          </a:p>
        </p:txBody>
      </p:sp>
      <p:pic>
        <p:nvPicPr>
          <p:cNvPr id="3" name="Picture 2" descr="A screen shot of a computer&#10;&#10;Description automatically generated">
            <a:extLst>
              <a:ext uri="{FF2B5EF4-FFF2-40B4-BE49-F238E27FC236}">
                <a16:creationId xmlns:a16="http://schemas.microsoft.com/office/drawing/2014/main" id="{13C091CA-A2B9-D44D-8E60-9E7ADC481F45}"/>
              </a:ext>
            </a:extLst>
          </p:cNvPr>
          <p:cNvPicPr>
            <a:picLocks noChangeAspect="1"/>
          </p:cNvPicPr>
          <p:nvPr/>
        </p:nvPicPr>
        <p:blipFill>
          <a:blip r:embed="rId3"/>
          <a:stretch>
            <a:fillRect/>
          </a:stretch>
        </p:blipFill>
        <p:spPr>
          <a:xfrm>
            <a:off x="565581" y="1131367"/>
            <a:ext cx="7772400" cy="2516592"/>
          </a:xfrm>
          <a:prstGeom prst="rect">
            <a:avLst/>
          </a:prstGeom>
        </p:spPr>
      </p:pic>
    </p:spTree>
    <p:extLst>
      <p:ext uri="{BB962C8B-B14F-4D97-AF65-F5344CB8AC3E}">
        <p14:creationId xmlns:p14="http://schemas.microsoft.com/office/powerpoint/2010/main" val="1897829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F46A26EE-17CD-C25E-B714-192B1468F439}"/>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B4140FE7-C83C-9F36-494D-7B1BA3032C9E}"/>
              </a:ext>
            </a:extLst>
          </p:cNvPr>
          <p:cNvSpPr txBox="1">
            <a:spLocks noGrp="1"/>
          </p:cNvSpPr>
          <p:nvPr>
            <p:ph type="title"/>
          </p:nvPr>
        </p:nvSpPr>
        <p:spPr>
          <a:xfrm>
            <a:off x="411249" y="236524"/>
            <a:ext cx="8445583" cy="9272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Manage Long-Lived and Short-Lived Application by Using Kubernetes Workload API</a:t>
            </a:r>
          </a:p>
        </p:txBody>
      </p:sp>
      <p:sp>
        <p:nvSpPr>
          <p:cNvPr id="3" name="TextBox 2">
            <a:extLst>
              <a:ext uri="{FF2B5EF4-FFF2-40B4-BE49-F238E27FC236}">
                <a16:creationId xmlns:a16="http://schemas.microsoft.com/office/drawing/2014/main" id="{74E0E109-B4A1-09C5-2941-432711D57653}"/>
              </a:ext>
            </a:extLst>
          </p:cNvPr>
          <p:cNvSpPr txBox="1"/>
          <p:nvPr/>
        </p:nvSpPr>
        <p:spPr>
          <a:xfrm>
            <a:off x="479251" y="1163781"/>
            <a:ext cx="8185497" cy="1384995"/>
          </a:xfrm>
          <a:prstGeom prst="rect">
            <a:avLst/>
          </a:prstGeom>
          <a:noFill/>
        </p:spPr>
        <p:txBody>
          <a:bodyPr wrap="square" rtlCol="0">
            <a:spAutoFit/>
          </a:bodyPr>
          <a:lstStyle/>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5. Labels and Selectors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Labels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are key-value pairs used to categorize resources.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Selectors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filter resources based on labels, allowing commands to target specific resources. Example: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 pod -l environment=testing.</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6. Stateful Sets</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Stateful Sets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manage unique, stateful pods. Each pod has a unique identity, making stateful sets ideal for applications requiring persistent storage or network identity. Stateful sets ensure stable, predictable pod behavior.</a:t>
            </a:r>
          </a:p>
        </p:txBody>
      </p:sp>
    </p:spTree>
    <p:extLst>
      <p:ext uri="{BB962C8B-B14F-4D97-AF65-F5344CB8AC3E}">
        <p14:creationId xmlns:p14="http://schemas.microsoft.com/office/powerpoint/2010/main" val="8360519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E2FE708B-5B31-839D-2310-FFB67826E27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06E4C33-32D0-6F3F-8B51-F11F1D6D0734}"/>
              </a:ext>
            </a:extLst>
          </p:cNvPr>
          <p:cNvSpPr txBox="1">
            <a:spLocks noGrp="1"/>
          </p:cNvSpPr>
          <p:nvPr>
            <p:ph type="title"/>
          </p:nvPr>
        </p:nvSpPr>
        <p:spPr>
          <a:xfrm>
            <a:off x="411250" y="236524"/>
            <a:ext cx="8433345" cy="799257"/>
          </a:xfrm>
          <a:prstGeom prst="rect">
            <a:avLst/>
          </a:prstGeom>
        </p:spPr>
        <p:txBody>
          <a:bodyPr spcFirstLastPara="1" wrap="square" lIns="91425" tIns="91425" rIns="91425" bIns="91425" anchor="t" anchorCtr="0">
            <a:noAutofit/>
          </a:bodyPr>
          <a:lstStyle/>
          <a:p>
            <a:pPr algn="l"/>
            <a:r>
              <a:rPr lang="en-US" dirty="0"/>
              <a:t>Command for creating a new project and testing service connectivity</a:t>
            </a:r>
          </a:p>
        </p:txBody>
      </p:sp>
      <p:sp>
        <p:nvSpPr>
          <p:cNvPr id="6" name="TextBox 5">
            <a:extLst>
              <a:ext uri="{FF2B5EF4-FFF2-40B4-BE49-F238E27FC236}">
                <a16:creationId xmlns:a16="http://schemas.microsoft.com/office/drawing/2014/main" id="{B3688735-8820-2892-63FC-4126527325A9}"/>
              </a:ext>
            </a:extLst>
          </p:cNvPr>
          <p:cNvSpPr txBox="1"/>
          <p:nvPr/>
        </p:nvSpPr>
        <p:spPr>
          <a:xfrm>
            <a:off x="411250" y="1287513"/>
            <a:ext cx="8194206" cy="3046988"/>
          </a:xfrm>
          <a:prstGeom prst="rect">
            <a:avLst/>
          </a:prstGeom>
          <a:noFill/>
        </p:spPr>
        <p:txBody>
          <a:bodyPr wrap="square" rtlCol="0">
            <a:spAutoFit/>
          </a:bodyPr>
          <a:lstStyle/>
          <a:p>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run shell --env POD_IP=$POD_IP -it --rm --image registry.ocp4.example.com:8443/ubi8/ubi --restart Never --command -- timeout 5 bash -c "&lt;/dev/</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tcp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db-pod.deploy-services.svc.cluster.local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/3306" &amp;&amp; echo "connection success to db-pod.deploy-services.svc.cluster.local:3306" || echo "connection failed”: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There are a series of commands executed-</a:t>
            </a: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run shell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Creates a temporary pod named shell.</a:t>
            </a:r>
          </a:p>
          <a:p>
            <a:pPr marL="285750" indent="-2857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env POD_IP=$POD_IP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Passes an environment variable POD_IP</a:t>
            </a: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a:t>
            </a:r>
          </a:p>
          <a:p>
            <a:pPr marL="285750" indent="-2857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-it --rm --image registry.ocp4.example.com:8443/ubi8/ubi --restart Never --command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Runs the ubi8 image with interactive terminal mode (-it), does not restart (--restart Never), and deletes the pod after execution (--rm).</a:t>
            </a:r>
          </a:p>
          <a:p>
            <a:pPr marL="285750" indent="-2857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timeout 5 bash -c "&lt;/dev/</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tcp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db-pod.deploy-services.svc.cluster.local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/3306"</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Tests the connection to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MySQL service running on port 3306.</a:t>
            </a:r>
            <a:endPar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&amp;&amp; echo "connection success" || echo "connection failed"</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If the connection is successful, it outputs “connection success”; otherwise, it outputs “connection failed.”</a:t>
            </a:r>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project deploy-services: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switches the current project context back to deploy-services. The user can now manage resources in the deploy-services project.</a:t>
            </a: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2476873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BF4B1EE-8A6B-55FB-8DE6-D6EB4598274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B3D61F8-4FF7-BA70-9C5E-CD49BFBDC179}"/>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 for creating and deleting MySQL Initialization Job</a:t>
            </a:r>
          </a:p>
        </p:txBody>
      </p:sp>
      <p:sp>
        <p:nvSpPr>
          <p:cNvPr id="6" name="TextBox 5">
            <a:extLst>
              <a:ext uri="{FF2B5EF4-FFF2-40B4-BE49-F238E27FC236}">
                <a16:creationId xmlns:a16="http://schemas.microsoft.com/office/drawing/2014/main" id="{EF5526E6-FFA7-47E9-D76E-F97699E4191F}"/>
              </a:ext>
            </a:extLst>
          </p:cNvPr>
          <p:cNvSpPr txBox="1"/>
          <p:nvPr/>
        </p:nvSpPr>
        <p:spPr>
          <a:xfrm>
            <a:off x="396117" y="3135735"/>
            <a:ext cx="8194206" cy="1200329"/>
          </a:xfrm>
          <a:prstGeom prst="rect">
            <a:avLst/>
          </a:prstGeom>
          <a:noFill/>
        </p:spPr>
        <p:txBody>
          <a:bodyPr wrap="square" rtlCol="0">
            <a:spAutoFit/>
          </a:bodyPr>
          <a:lstStyle/>
          <a:p>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job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mysql-init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--image registry.ocp4.example.com:8443/</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redhattraining</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/do180-dbinit -- /bin/bash -c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-uuser1 -pmypa55word --protocol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tcp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-h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-P3306 items &lt;/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tmp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db-init.sql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creates a job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mysql-init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initialize the MySQL database:</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--image registry.ocp4.example.com:8443/</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redhattraining</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/do180-dbinit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Specifies the image used to run the job.</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/bin/bash -c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-uuser1 -pmypa55word --protocol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tcp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-h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-P3306 items &lt;/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tmp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db-init.sql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runs a MySQL command to initialize the items database using the user user1 and password mypa55word. </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computer screen shot of a black screen&#10;&#10;Description automatically generated">
            <a:extLst>
              <a:ext uri="{FF2B5EF4-FFF2-40B4-BE49-F238E27FC236}">
                <a16:creationId xmlns:a16="http://schemas.microsoft.com/office/drawing/2014/main" id="{6A73FCAD-5CA2-759C-DA46-C35669C4A429}"/>
              </a:ext>
            </a:extLst>
          </p:cNvPr>
          <p:cNvPicPr>
            <a:picLocks noChangeAspect="1"/>
          </p:cNvPicPr>
          <p:nvPr/>
        </p:nvPicPr>
        <p:blipFill>
          <a:blip r:embed="rId3"/>
          <a:stretch>
            <a:fillRect/>
          </a:stretch>
        </p:blipFill>
        <p:spPr>
          <a:xfrm>
            <a:off x="685800" y="841786"/>
            <a:ext cx="7772400" cy="2127694"/>
          </a:xfrm>
          <a:prstGeom prst="rect">
            <a:avLst/>
          </a:prstGeom>
        </p:spPr>
      </p:pic>
    </p:spTree>
    <p:extLst>
      <p:ext uri="{BB962C8B-B14F-4D97-AF65-F5344CB8AC3E}">
        <p14:creationId xmlns:p14="http://schemas.microsoft.com/office/powerpoint/2010/main" val="23661027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396DBE0-15D8-51A4-F885-23A756EB2F4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9FC807C8-8B4C-6D28-A120-8AFCB37F0B7B}"/>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 for creating and deleting MySQL Initialization Job</a:t>
            </a:r>
          </a:p>
        </p:txBody>
      </p:sp>
      <p:sp>
        <p:nvSpPr>
          <p:cNvPr id="6" name="TextBox 5">
            <a:extLst>
              <a:ext uri="{FF2B5EF4-FFF2-40B4-BE49-F238E27FC236}">
                <a16:creationId xmlns:a16="http://schemas.microsoft.com/office/drawing/2014/main" id="{EC7D6EFF-137B-F6CD-7AE0-D3F9E053A5FB}"/>
              </a:ext>
            </a:extLst>
          </p:cNvPr>
          <p:cNvSpPr txBox="1"/>
          <p:nvPr/>
        </p:nvSpPr>
        <p:spPr>
          <a:xfrm>
            <a:off x="411250" y="1004654"/>
            <a:ext cx="8194206" cy="1938992"/>
          </a:xfrm>
          <a:prstGeom prst="rect">
            <a:avLst/>
          </a:prstGeom>
          <a:noFill/>
        </p:spPr>
        <p:txBody>
          <a:bodyPr wrap="square" rtlCol="0">
            <a:spAutoFit/>
          </a:bodyPr>
          <a:lstStyle/>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job</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checks the status of the job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mysql-init</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endPar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the pods, including the one created by the job (mysql-init-7tpq4), which is still in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ContainerCreating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phase after 12 seconds. </a:t>
            </a:r>
          </a:p>
          <a:p>
            <a:pPr marL="285750" indent="-2857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 job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mysql-init</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deletes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mysql-init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job before it completes. The job is successfully deleted with the output: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job.batch</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mysql-init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deleted.</a:t>
            </a:r>
          </a:p>
          <a:p>
            <a:pPr marL="285750" indent="-2857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After deleting the job, this command lists the remaining pods. Only the MySQL pod (db-pod-6555fc49c-mdhcf) is running, confirming that the job-related pod has been removed.</a:t>
            </a:r>
          </a:p>
        </p:txBody>
      </p:sp>
    </p:spTree>
    <p:extLst>
      <p:ext uri="{BB962C8B-B14F-4D97-AF65-F5344CB8AC3E}">
        <p14:creationId xmlns:p14="http://schemas.microsoft.com/office/powerpoint/2010/main" val="2810400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5FCF0A5F-29FC-95E6-043F-B8A6A3F8801C}"/>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664561E-D4BA-C279-A96E-2D645A0D360D}"/>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running MySQL Query Using temporary Pod</a:t>
            </a:r>
          </a:p>
        </p:txBody>
      </p:sp>
      <p:sp>
        <p:nvSpPr>
          <p:cNvPr id="6" name="TextBox 5">
            <a:extLst>
              <a:ext uri="{FF2B5EF4-FFF2-40B4-BE49-F238E27FC236}">
                <a16:creationId xmlns:a16="http://schemas.microsoft.com/office/drawing/2014/main" id="{B6A6AED5-2970-7167-7AD1-A9310E92F5D4}"/>
              </a:ext>
            </a:extLst>
          </p:cNvPr>
          <p:cNvSpPr txBox="1"/>
          <p:nvPr/>
        </p:nvSpPr>
        <p:spPr>
          <a:xfrm>
            <a:off x="482463" y="2465844"/>
            <a:ext cx="8179073" cy="2492990"/>
          </a:xfrm>
          <a:prstGeom prst="rect">
            <a:avLst/>
          </a:prstGeom>
          <a:noFill/>
        </p:spPr>
        <p:txBody>
          <a:bodyPr wrap="square" rtlCol="0">
            <a:spAutoFit/>
          </a:bodyPr>
          <a:lstStyle/>
          <a:p>
            <a:pPr algn="just"/>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run query-</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-it --rm --image registry.ocp4.example.com:8443/</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redhattraining</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/do180-dbinit --restart Never --command -- /bin/bash -c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-uuser1 -pmypa55word --protocol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tcp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-h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-P3306 items -e 'select * from Item;'"</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run query-</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Creates a temporary pod named query-db.</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Runs the pod in interactive mode with a terminal session.</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Automatically removes the pod after the command execution is completed.</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--image registry.ocp4.example.com:8443/</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redhattraining</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/do180-dbinit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Uses the do180-dbinit image for running MySQL commands.</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--restart Never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Specifies that the pod should not restart if it completes or fails.</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--command -- /bin/bash -c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-uuser1 -pmypa55word --protocol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tcp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-h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-P3306 items -e 'select * from Item;'"</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Executes a MySQL query (select * from Item;) against the items database hosted on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MySQL instance.</a:t>
            </a: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query successfully retrieves data from the Item table in the items database.</a:t>
            </a:r>
          </a:p>
        </p:txBody>
      </p:sp>
      <p:pic>
        <p:nvPicPr>
          <p:cNvPr id="3" name="Picture 2" descr="A computer screen with white text&#10;&#10;Description automatically generated">
            <a:extLst>
              <a:ext uri="{FF2B5EF4-FFF2-40B4-BE49-F238E27FC236}">
                <a16:creationId xmlns:a16="http://schemas.microsoft.com/office/drawing/2014/main" id="{309E70A2-70B9-FAE2-E744-2E826BEBE9F7}"/>
              </a:ext>
            </a:extLst>
          </p:cNvPr>
          <p:cNvPicPr>
            <a:picLocks noChangeAspect="1"/>
          </p:cNvPicPr>
          <p:nvPr/>
        </p:nvPicPr>
        <p:blipFill>
          <a:blip r:embed="rId3"/>
          <a:stretch>
            <a:fillRect/>
          </a:stretch>
        </p:blipFill>
        <p:spPr>
          <a:xfrm>
            <a:off x="614586" y="845171"/>
            <a:ext cx="7772400" cy="1485757"/>
          </a:xfrm>
          <a:prstGeom prst="rect">
            <a:avLst/>
          </a:prstGeom>
        </p:spPr>
      </p:pic>
    </p:spTree>
    <p:extLst>
      <p:ext uri="{BB962C8B-B14F-4D97-AF65-F5344CB8AC3E}">
        <p14:creationId xmlns:p14="http://schemas.microsoft.com/office/powerpoint/2010/main" val="2970319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66D0361-8A06-A651-6E53-254BC9BF06D9}"/>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2F7FBC23-9CA5-D1B6-CAC7-5CFD52D288D2}"/>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checking Network Operator Deployment</a:t>
            </a:r>
          </a:p>
        </p:txBody>
      </p:sp>
      <p:sp>
        <p:nvSpPr>
          <p:cNvPr id="5" name="TextBox 4">
            <a:extLst>
              <a:ext uri="{FF2B5EF4-FFF2-40B4-BE49-F238E27FC236}">
                <a16:creationId xmlns:a16="http://schemas.microsoft.com/office/drawing/2014/main" id="{1909A951-FE5F-0908-0AF0-71E237FBA767}"/>
              </a:ext>
            </a:extLst>
          </p:cNvPr>
          <p:cNvSpPr txBox="1"/>
          <p:nvPr/>
        </p:nvSpPr>
        <p:spPr>
          <a:xfrm>
            <a:off x="765325" y="3002145"/>
            <a:ext cx="7824998" cy="1015663"/>
          </a:xfrm>
          <a:prstGeom prst="rect">
            <a:avLst/>
          </a:prstGeom>
          <a:noFill/>
        </p:spPr>
        <p:txBody>
          <a:bodyPr wrap="square" rtlCol="0">
            <a:spAutoFit/>
          </a:bodyPr>
          <a:lstStyle/>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login -u admin -p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redhatocp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https://api.ocp4.example.com:6443</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logs the user into the OpenShift cluster using the username admin and the password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redhatocp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marL="285750" indent="-2857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-n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openshift</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-network-operator deployment/network-operator</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checks the status of the network-operator deployment in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openshift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-network-operator namespace.</a:t>
            </a:r>
          </a:p>
        </p:txBody>
      </p:sp>
      <p:pic>
        <p:nvPicPr>
          <p:cNvPr id="4" name="Picture 3" descr="A screen shot of a computer&#10;&#10;Description automatically generated">
            <a:extLst>
              <a:ext uri="{FF2B5EF4-FFF2-40B4-BE49-F238E27FC236}">
                <a16:creationId xmlns:a16="http://schemas.microsoft.com/office/drawing/2014/main" id="{F5C5E5D0-E6EC-04B7-AA36-0DAEF0164AB3}"/>
              </a:ext>
            </a:extLst>
          </p:cNvPr>
          <p:cNvPicPr>
            <a:picLocks noChangeAspect="1"/>
          </p:cNvPicPr>
          <p:nvPr/>
        </p:nvPicPr>
        <p:blipFill>
          <a:blip r:embed="rId3"/>
          <a:stretch>
            <a:fillRect/>
          </a:stretch>
        </p:blipFill>
        <p:spPr>
          <a:xfrm>
            <a:off x="791624" y="1067571"/>
            <a:ext cx="7772400" cy="1504179"/>
          </a:xfrm>
          <a:prstGeom prst="rect">
            <a:avLst/>
          </a:prstGeom>
        </p:spPr>
      </p:pic>
    </p:spTree>
    <p:extLst>
      <p:ext uri="{BB962C8B-B14F-4D97-AF65-F5344CB8AC3E}">
        <p14:creationId xmlns:p14="http://schemas.microsoft.com/office/powerpoint/2010/main" val="29502013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AE9C88EC-74B6-F8FB-2DC2-8BB33EA97858}"/>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10AEC1D-B580-8736-0B3A-8D6E63B8EFF6}"/>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diagnosing Image Pull Failure</a:t>
            </a:r>
          </a:p>
        </p:txBody>
      </p:sp>
      <p:sp>
        <p:nvSpPr>
          <p:cNvPr id="6" name="TextBox 5">
            <a:extLst>
              <a:ext uri="{FF2B5EF4-FFF2-40B4-BE49-F238E27FC236}">
                <a16:creationId xmlns:a16="http://schemas.microsoft.com/office/drawing/2014/main" id="{26BF8FA5-9E06-1F6D-0C42-2D42A202472B}"/>
              </a:ext>
            </a:extLst>
          </p:cNvPr>
          <p:cNvSpPr txBox="1"/>
          <p:nvPr/>
        </p:nvSpPr>
        <p:spPr>
          <a:xfrm>
            <a:off x="724538" y="3222162"/>
            <a:ext cx="7734615" cy="1384995"/>
          </a:xfrm>
          <a:prstGeom prst="rect">
            <a:avLst/>
          </a:prstGeom>
          <a:noFill/>
        </p:spPr>
        <p:txBody>
          <a:bodyPr wrap="square" rtlCol="0">
            <a:spAutoFit/>
          </a:bodyPr>
          <a:lstStyle/>
          <a:p>
            <a:pPr algn="just"/>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network cluster -o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json</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jq</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.spec</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retrieves the network configuration for the OpenShift cluster in JSON format and filters the output to show only the spec field using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jq</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p>
          <a:p>
            <a:pPr marL="285750" indent="-2857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cluster uses a 10.8.0.0/14 CIDR block for pod networking and a /23 subnet for each node. The service network is configured to use the 172.30.0.0/16 range, and the cluster is utilizing the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OVNKubernetes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network plugin. </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computer screen with white text&#10;&#10;Description automatically generated">
            <a:extLst>
              <a:ext uri="{FF2B5EF4-FFF2-40B4-BE49-F238E27FC236}">
                <a16:creationId xmlns:a16="http://schemas.microsoft.com/office/drawing/2014/main" id="{B25F4E11-1143-8E27-4A95-C73D163D024F}"/>
              </a:ext>
            </a:extLst>
          </p:cNvPr>
          <p:cNvPicPr>
            <a:picLocks noChangeAspect="1"/>
          </p:cNvPicPr>
          <p:nvPr/>
        </p:nvPicPr>
        <p:blipFill>
          <a:blip r:embed="rId3"/>
          <a:stretch>
            <a:fillRect/>
          </a:stretch>
        </p:blipFill>
        <p:spPr>
          <a:xfrm>
            <a:off x="686754" y="807890"/>
            <a:ext cx="7772400" cy="2226896"/>
          </a:xfrm>
          <a:prstGeom prst="rect">
            <a:avLst/>
          </a:prstGeom>
        </p:spPr>
      </p:pic>
    </p:spTree>
    <p:extLst>
      <p:ext uri="{BB962C8B-B14F-4D97-AF65-F5344CB8AC3E}">
        <p14:creationId xmlns:p14="http://schemas.microsoft.com/office/powerpoint/2010/main" val="24621461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9E84160C-980E-7933-DF3E-B1F7ADA8288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23E2AE52-C3CD-99B2-C55C-5A1E822477E1}"/>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Testing Connection to a Pod </a:t>
            </a:r>
          </a:p>
        </p:txBody>
      </p:sp>
      <p:sp>
        <p:nvSpPr>
          <p:cNvPr id="6" name="TextBox 5">
            <a:extLst>
              <a:ext uri="{FF2B5EF4-FFF2-40B4-BE49-F238E27FC236}">
                <a16:creationId xmlns:a16="http://schemas.microsoft.com/office/drawing/2014/main" id="{D84B28A4-57F6-61C0-0B07-8F748625AB7B}"/>
              </a:ext>
            </a:extLst>
          </p:cNvPr>
          <p:cNvSpPr txBox="1"/>
          <p:nvPr/>
        </p:nvSpPr>
        <p:spPr>
          <a:xfrm>
            <a:off x="714678" y="3081887"/>
            <a:ext cx="7772400" cy="2123658"/>
          </a:xfrm>
          <a:prstGeom prst="rect">
            <a:avLst/>
          </a:prstGeom>
          <a:noFill/>
        </p:spPr>
        <p:txBody>
          <a:bodyPr wrap="square" rtlCol="0">
            <a:spAutoFit/>
          </a:bodyPr>
          <a:lstStyle/>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 -o wide</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all the pods in the current namespace with extended details, including the pod’s IP address and node assignment.</a:t>
            </a:r>
          </a:p>
          <a:p>
            <a:pPr marL="285750" indent="-2857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POD_IP=$(</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 -l app=</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 -o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jsonpath</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='{.items[0].</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status.podIP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extracts the IP address of the pod labeled app=</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db</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-pod and stores it in the environment variable POD_IP.</a:t>
            </a:r>
          </a:p>
          <a:p>
            <a:pPr marL="285750" indent="-2857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run shell --env POD_IP=$POD_IP -it --rm --image registry.ocp4.example.com:8443/ubi8/ubi --restart Never --command -- timeout 5 bash -c "&lt;/dev/</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tcp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/$POD_IP/3306" &amp;&amp; echo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connectionsuccess</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to $POD_IP:3306" || echo "connection failed”: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connection to the MySQL pod (10.8.0.91:3306) is successful, as shown by the output: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connectionsuccess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to 10.8.0.91:3306.</a:t>
            </a:r>
          </a:p>
          <a:p>
            <a:pPr marL="285750" indent="-285750" algn="just">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screen shot of a computer code&#10;&#10;Description automatically generated">
            <a:extLst>
              <a:ext uri="{FF2B5EF4-FFF2-40B4-BE49-F238E27FC236}">
                <a16:creationId xmlns:a16="http://schemas.microsoft.com/office/drawing/2014/main" id="{77259C3B-6B85-B34D-F1C2-8A2908FCD29E}"/>
              </a:ext>
            </a:extLst>
          </p:cNvPr>
          <p:cNvPicPr>
            <a:picLocks noChangeAspect="1"/>
          </p:cNvPicPr>
          <p:nvPr/>
        </p:nvPicPr>
        <p:blipFill>
          <a:blip r:embed="rId3"/>
          <a:stretch>
            <a:fillRect/>
          </a:stretch>
        </p:blipFill>
        <p:spPr>
          <a:xfrm>
            <a:off x="760167" y="850613"/>
            <a:ext cx="7772400" cy="2098937"/>
          </a:xfrm>
          <a:prstGeom prst="rect">
            <a:avLst/>
          </a:prstGeom>
        </p:spPr>
      </p:pic>
    </p:spTree>
    <p:extLst>
      <p:ext uri="{BB962C8B-B14F-4D97-AF65-F5344CB8AC3E}">
        <p14:creationId xmlns:p14="http://schemas.microsoft.com/office/powerpoint/2010/main" val="17425793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B5AFEEA-DCFE-272D-2A98-C8685A197B37}"/>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6809BA03-C173-C23D-0FC2-E5FE48740332}"/>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creating and managing an HTTP Application</a:t>
            </a:r>
          </a:p>
        </p:txBody>
      </p:sp>
      <p:sp>
        <p:nvSpPr>
          <p:cNvPr id="5" name="TextBox 4">
            <a:extLst>
              <a:ext uri="{FF2B5EF4-FFF2-40B4-BE49-F238E27FC236}">
                <a16:creationId xmlns:a16="http://schemas.microsoft.com/office/drawing/2014/main" id="{FC743526-70C7-5939-C1F2-37DBC3493354}"/>
              </a:ext>
            </a:extLst>
          </p:cNvPr>
          <p:cNvSpPr txBox="1"/>
          <p:nvPr/>
        </p:nvSpPr>
        <p:spPr>
          <a:xfrm>
            <a:off x="602768" y="3461117"/>
            <a:ext cx="8291850" cy="1569660"/>
          </a:xfrm>
          <a:prstGeom prst="rect">
            <a:avLst/>
          </a:prstGeom>
          <a:noFill/>
        </p:spPr>
        <p:txBody>
          <a:bodyPr wrap="square" rtlCol="0">
            <a:spAutoFit/>
          </a:bodyPr>
          <a:lstStyle/>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deployment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-app --image registry.ocp4.example.com:8443/</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redhattraining</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/do180-httpd-app:v1</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creates a new deployment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-app using the do180-httpd-app:v1 image, which is an HTTP server application.</a:t>
            </a:r>
          </a:p>
          <a:p>
            <a:pPr marL="285750" indent="-2857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user runs the same command a few seconds later, and the pod has now been running for 13 seconds, still in a stable state with no restarts.</a:t>
            </a:r>
          </a:p>
          <a:p>
            <a:pPr marL="285750" indent="-2857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status</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checks the overall status of the project and deployment.</a:t>
            </a:r>
          </a:p>
        </p:txBody>
      </p:sp>
      <p:pic>
        <p:nvPicPr>
          <p:cNvPr id="3" name="Picture 2" descr="A screenshot of a computer&#10;&#10;Description automatically generated">
            <a:extLst>
              <a:ext uri="{FF2B5EF4-FFF2-40B4-BE49-F238E27FC236}">
                <a16:creationId xmlns:a16="http://schemas.microsoft.com/office/drawing/2014/main" id="{5E5B1B07-EADD-694B-DA53-4FD53A9671ED}"/>
              </a:ext>
            </a:extLst>
          </p:cNvPr>
          <p:cNvPicPr>
            <a:picLocks noChangeAspect="1"/>
          </p:cNvPicPr>
          <p:nvPr/>
        </p:nvPicPr>
        <p:blipFill>
          <a:blip r:embed="rId3"/>
          <a:stretch>
            <a:fillRect/>
          </a:stretch>
        </p:blipFill>
        <p:spPr>
          <a:xfrm>
            <a:off x="2073786" y="816630"/>
            <a:ext cx="4455483" cy="2516268"/>
          </a:xfrm>
          <a:prstGeom prst="rect">
            <a:avLst/>
          </a:prstGeom>
        </p:spPr>
      </p:pic>
    </p:spTree>
    <p:extLst>
      <p:ext uri="{BB962C8B-B14F-4D97-AF65-F5344CB8AC3E}">
        <p14:creationId xmlns:p14="http://schemas.microsoft.com/office/powerpoint/2010/main" val="2657596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B026155-CB91-190C-0C46-854C0DE9E52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C2A9DF5A-3D20-2A23-D073-6959491708F2}"/>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Creating Multiple Deployments and Checking Status</a:t>
            </a:r>
            <a:br>
              <a:rPr lang="en-US" dirty="0"/>
            </a:br>
            <a:endParaRPr lang="en-US" dirty="0"/>
          </a:p>
        </p:txBody>
      </p:sp>
      <p:sp>
        <p:nvSpPr>
          <p:cNvPr id="5" name="TextBox 4">
            <a:extLst>
              <a:ext uri="{FF2B5EF4-FFF2-40B4-BE49-F238E27FC236}">
                <a16:creationId xmlns:a16="http://schemas.microsoft.com/office/drawing/2014/main" id="{21610771-0406-FD33-D025-A609F8C4654F}"/>
              </a:ext>
            </a:extLst>
          </p:cNvPr>
          <p:cNvSpPr txBox="1"/>
          <p:nvPr/>
        </p:nvSpPr>
        <p:spPr>
          <a:xfrm>
            <a:off x="796828" y="3462976"/>
            <a:ext cx="7671249" cy="646331"/>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screenshot demonstrates the creation and management of multiple deployments in OpenShift. Two HTTP-based applications,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-app 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-app, are successfully deployed, and their statuses are checked. Both deployments are running without issues.</a:t>
            </a:r>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screenshot of a computer program&#10;&#10;Description automatically generated">
            <a:extLst>
              <a:ext uri="{FF2B5EF4-FFF2-40B4-BE49-F238E27FC236}">
                <a16:creationId xmlns:a16="http://schemas.microsoft.com/office/drawing/2014/main" id="{E85E4C95-0E52-DFCC-CD3C-8F27EB2F7C38}"/>
              </a:ext>
            </a:extLst>
          </p:cNvPr>
          <p:cNvPicPr>
            <a:picLocks noChangeAspect="1"/>
          </p:cNvPicPr>
          <p:nvPr/>
        </p:nvPicPr>
        <p:blipFill>
          <a:blip r:embed="rId3"/>
          <a:stretch>
            <a:fillRect/>
          </a:stretch>
        </p:blipFill>
        <p:spPr>
          <a:xfrm>
            <a:off x="2435613" y="934781"/>
            <a:ext cx="3851831" cy="2384612"/>
          </a:xfrm>
          <a:prstGeom prst="rect">
            <a:avLst/>
          </a:prstGeom>
        </p:spPr>
      </p:pic>
    </p:spTree>
    <p:extLst>
      <p:ext uri="{BB962C8B-B14F-4D97-AF65-F5344CB8AC3E}">
        <p14:creationId xmlns:p14="http://schemas.microsoft.com/office/powerpoint/2010/main" val="3142690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1194BC8-9F85-6325-C113-7FB524980A9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378DC4DD-A6A4-1495-125C-507261A1EA98}"/>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Exposing Deployment as a Service</a:t>
            </a:r>
          </a:p>
        </p:txBody>
      </p:sp>
      <p:sp>
        <p:nvSpPr>
          <p:cNvPr id="6" name="TextBox 5">
            <a:extLst>
              <a:ext uri="{FF2B5EF4-FFF2-40B4-BE49-F238E27FC236}">
                <a16:creationId xmlns:a16="http://schemas.microsoft.com/office/drawing/2014/main" id="{19F1F82B-5994-28B4-625A-CD2605624556}"/>
              </a:ext>
            </a:extLst>
          </p:cNvPr>
          <p:cNvSpPr txBox="1"/>
          <p:nvPr/>
        </p:nvSpPr>
        <p:spPr>
          <a:xfrm>
            <a:off x="685799" y="2209013"/>
            <a:ext cx="8179073" cy="1569660"/>
          </a:xfrm>
          <a:prstGeom prst="rect">
            <a:avLst/>
          </a:prstGeom>
          <a:noFill/>
        </p:spPr>
        <p:txBody>
          <a:bodyPr wrap="square" rtlCol="0">
            <a:spAutoFit/>
          </a:bodyPr>
          <a:lstStyle/>
          <a:p>
            <a:pPr lvl="3" algn="just"/>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 deployment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-app --name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-svc --port 8080 --target-port 8080</a:t>
            </a: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lvl="6"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 deployment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command creates a service for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-app deployment. It makes the application accessible within the cluster or externally, depending on the cluster configuration.</a:t>
            </a:r>
          </a:p>
          <a:p>
            <a:pPr lvl="6"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--name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flag names the service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-svc. A unique name for the service allows it to be referenced and managed easily.</a:t>
            </a:r>
          </a:p>
          <a:p>
            <a:pPr lvl="6"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--port 8080</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defines the port on which the service will be exposed (in this case, port 8080).</a:t>
            </a:r>
          </a:p>
          <a:p>
            <a:pPr lvl="6"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--target-port 8080</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specifies the port on the application (container) that the service should forward traffic to. In this case, both the service and the target application are using port 8080.</a:t>
            </a:r>
          </a:p>
        </p:txBody>
      </p:sp>
      <p:pic>
        <p:nvPicPr>
          <p:cNvPr id="4" name="Picture 3">
            <a:extLst>
              <a:ext uri="{FF2B5EF4-FFF2-40B4-BE49-F238E27FC236}">
                <a16:creationId xmlns:a16="http://schemas.microsoft.com/office/drawing/2014/main" id="{2306CC9F-E81B-9F8D-794B-4E2BC689F946}"/>
              </a:ext>
            </a:extLst>
          </p:cNvPr>
          <p:cNvPicPr>
            <a:picLocks noChangeAspect="1"/>
          </p:cNvPicPr>
          <p:nvPr/>
        </p:nvPicPr>
        <p:blipFill>
          <a:blip r:embed="rId3"/>
          <a:stretch>
            <a:fillRect/>
          </a:stretch>
        </p:blipFill>
        <p:spPr>
          <a:xfrm>
            <a:off x="685800" y="1009698"/>
            <a:ext cx="7772400" cy="908304"/>
          </a:xfrm>
          <a:prstGeom prst="rect">
            <a:avLst/>
          </a:prstGeom>
        </p:spPr>
      </p:pic>
    </p:spTree>
    <p:extLst>
      <p:ext uri="{BB962C8B-B14F-4D97-AF65-F5344CB8AC3E}">
        <p14:creationId xmlns:p14="http://schemas.microsoft.com/office/powerpoint/2010/main" val="3527909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7E18752-B3DA-73B7-6839-C5B42DDEE5C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D716CC5-3F6C-784D-E334-5BE409CB388A}"/>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Software-defined Network</a:t>
            </a:r>
          </a:p>
        </p:txBody>
      </p:sp>
      <p:sp>
        <p:nvSpPr>
          <p:cNvPr id="3" name="TextBox 2">
            <a:extLst>
              <a:ext uri="{FF2B5EF4-FFF2-40B4-BE49-F238E27FC236}">
                <a16:creationId xmlns:a16="http://schemas.microsoft.com/office/drawing/2014/main" id="{5CDC2032-1B2D-8A5C-EF4A-E01A52608F79}"/>
              </a:ext>
            </a:extLst>
          </p:cNvPr>
          <p:cNvSpPr txBox="1"/>
          <p:nvPr/>
        </p:nvSpPr>
        <p:spPr>
          <a:xfrm>
            <a:off x="479200" y="3817238"/>
            <a:ext cx="8185497" cy="1200329"/>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Kubernetes uses Software-Defined Networking (SDN) to manage network infrastructure within the cluster. The SDN acts as a virtual network connecting all cluster nodes, enabling communication between pods and containers. While accessible to processes managed by Kubernetes pods, the SDN is isolated from external access and regular node processes. SDN allows programmatic control of network traffic and resources, supporting traditional networking methods like IP address leasing and port allocation. It also facilitates the containerization of legacy applications by maintaining seamless communication across services that use TCP/UDP protocols.</a:t>
            </a:r>
          </a:p>
        </p:txBody>
      </p:sp>
      <p:pic>
        <p:nvPicPr>
          <p:cNvPr id="4" name="Graphic 3">
            <a:extLst>
              <a:ext uri="{FF2B5EF4-FFF2-40B4-BE49-F238E27FC236}">
                <a16:creationId xmlns:a16="http://schemas.microsoft.com/office/drawing/2014/main" id="{E7E7E2F2-A669-A619-545F-3E979A8476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2049" y="809225"/>
            <a:ext cx="6019800" cy="2679700"/>
          </a:xfrm>
          <a:prstGeom prst="rect">
            <a:avLst/>
          </a:prstGeom>
        </p:spPr>
      </p:pic>
      <p:sp>
        <p:nvSpPr>
          <p:cNvPr id="5" name="TextBox 4">
            <a:extLst>
              <a:ext uri="{FF2B5EF4-FFF2-40B4-BE49-F238E27FC236}">
                <a16:creationId xmlns:a16="http://schemas.microsoft.com/office/drawing/2014/main" id="{5F8289FA-0A34-1856-F399-F8858D118DF7}"/>
              </a:ext>
            </a:extLst>
          </p:cNvPr>
          <p:cNvSpPr txBox="1"/>
          <p:nvPr/>
        </p:nvSpPr>
        <p:spPr>
          <a:xfrm>
            <a:off x="3204179" y="3488925"/>
            <a:ext cx="2622834" cy="215444"/>
          </a:xfrm>
          <a:prstGeom prst="rect">
            <a:avLst/>
          </a:prstGeom>
          <a:noFill/>
        </p:spPr>
        <p:txBody>
          <a:bodyPr wrap="none" rtlCol="0">
            <a:spAutoFit/>
          </a:bodyPr>
          <a:lstStyle/>
          <a:p>
            <a:r>
              <a:rPr lang="en-US" sz="800" dirty="0">
                <a:latin typeface="Roboto" panose="02000000000000000000" pitchFamily="2" charset="0"/>
                <a:ea typeface="Roboto" panose="02000000000000000000" pitchFamily="2" charset="0"/>
                <a:cs typeface="Roboto" panose="02000000000000000000" pitchFamily="2" charset="0"/>
              </a:rPr>
              <a:t>Fig 1: How the Kubernetes SDN manages the network</a:t>
            </a:r>
          </a:p>
        </p:txBody>
      </p:sp>
    </p:spTree>
    <p:extLst>
      <p:ext uri="{BB962C8B-B14F-4D97-AF65-F5344CB8AC3E}">
        <p14:creationId xmlns:p14="http://schemas.microsoft.com/office/powerpoint/2010/main" val="10584180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A4C257F-A521-2D4C-71CC-DD3D4D757ACF}"/>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B97E8D5-F3AD-2807-B352-C2E5D483A97F}"/>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exposing Services and creating Routes</a:t>
            </a:r>
          </a:p>
        </p:txBody>
      </p:sp>
      <p:sp>
        <p:nvSpPr>
          <p:cNvPr id="5" name="TextBox 4">
            <a:extLst>
              <a:ext uri="{FF2B5EF4-FFF2-40B4-BE49-F238E27FC236}">
                <a16:creationId xmlns:a16="http://schemas.microsoft.com/office/drawing/2014/main" id="{F841BA6E-3E6C-17E4-26D1-8CE1C7816EC1}"/>
              </a:ext>
            </a:extLst>
          </p:cNvPr>
          <p:cNvSpPr txBox="1"/>
          <p:nvPr/>
        </p:nvSpPr>
        <p:spPr>
          <a:xfrm>
            <a:off x="525260" y="3841112"/>
            <a:ext cx="8179072" cy="1015663"/>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 deployment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-app --name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-svc --port 8080 --target-port 8080</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exposes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-app deployment as a service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-svc on port 8080.</a:t>
            </a:r>
          </a:p>
          <a:p>
            <a:pPr marL="285750" indent="-2857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services</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the services in the current namespace:</a:t>
            </a:r>
          </a:p>
          <a:p>
            <a:pPr marL="285750" indent="-2857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screenshot of a computer&#10;&#10;Description automatically generated">
            <a:extLst>
              <a:ext uri="{FF2B5EF4-FFF2-40B4-BE49-F238E27FC236}">
                <a16:creationId xmlns:a16="http://schemas.microsoft.com/office/drawing/2014/main" id="{4921591D-F0DF-1709-9983-02C2DD167EAB}"/>
              </a:ext>
            </a:extLst>
          </p:cNvPr>
          <p:cNvPicPr>
            <a:picLocks noChangeAspect="1"/>
          </p:cNvPicPr>
          <p:nvPr/>
        </p:nvPicPr>
        <p:blipFill>
          <a:blip r:embed="rId3"/>
          <a:stretch>
            <a:fillRect/>
          </a:stretch>
        </p:blipFill>
        <p:spPr>
          <a:xfrm>
            <a:off x="1973617" y="776969"/>
            <a:ext cx="5312588" cy="2886434"/>
          </a:xfrm>
          <a:prstGeom prst="rect">
            <a:avLst/>
          </a:prstGeom>
        </p:spPr>
      </p:pic>
    </p:spTree>
    <p:extLst>
      <p:ext uri="{BB962C8B-B14F-4D97-AF65-F5344CB8AC3E}">
        <p14:creationId xmlns:p14="http://schemas.microsoft.com/office/powerpoint/2010/main" val="33290132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01C4CFF-6E79-3419-652A-C536A5847116}"/>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AF1A5953-3DE4-A0C1-842F-1A97AB31B921}"/>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exposing Services and creating Routes</a:t>
            </a:r>
          </a:p>
        </p:txBody>
      </p:sp>
      <p:sp>
        <p:nvSpPr>
          <p:cNvPr id="5" name="TextBox 4">
            <a:extLst>
              <a:ext uri="{FF2B5EF4-FFF2-40B4-BE49-F238E27FC236}">
                <a16:creationId xmlns:a16="http://schemas.microsoft.com/office/drawing/2014/main" id="{A738B91F-7DDB-854F-5BEB-95B38F18C669}"/>
              </a:ext>
            </a:extLst>
          </p:cNvPr>
          <p:cNvSpPr txBox="1"/>
          <p:nvPr/>
        </p:nvSpPr>
        <p:spPr>
          <a:xfrm>
            <a:off x="411251" y="1084881"/>
            <a:ext cx="8179072" cy="2492990"/>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 -o wide</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provides detailed information about the running pods: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is running on node master01 with the IP 10.8.0.38.</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is also running on node master01 with the IP 10.8.0.35.</a:t>
            </a:r>
          </a:p>
          <a:p>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 service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-svc --name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successfully exposes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-svc service with a route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This route will make the service accessible externally.</a:t>
            </a:r>
          </a:p>
          <a:p>
            <a:pPr marL="285750" indent="-2857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routes</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route exposes the service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-svc on port 8080. The route can be accessed at satir-web-applications.apps.ocp4.example.com.</a:t>
            </a:r>
          </a:p>
          <a:p>
            <a:pPr marL="285750" indent="-2857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endpoints</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the endpoints for the services:</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endpoint is 10.8.0.38:8080, corresponding to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-app pod.</a:t>
            </a: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-svc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endpoint is 10.8.0.35:8080, corresponding to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-app pod.</a:t>
            </a:r>
          </a:p>
        </p:txBody>
      </p:sp>
    </p:spTree>
    <p:extLst>
      <p:ext uri="{BB962C8B-B14F-4D97-AF65-F5344CB8AC3E}">
        <p14:creationId xmlns:p14="http://schemas.microsoft.com/office/powerpoint/2010/main" val="857681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920BB78D-6BF4-E413-30A0-457CB5F2199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C3DBE055-2911-B803-D163-A953BD53CA6D}"/>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creating and managing Ingress and Routes</a:t>
            </a:r>
          </a:p>
        </p:txBody>
      </p:sp>
      <p:sp>
        <p:nvSpPr>
          <p:cNvPr id="4" name="TextBox 3">
            <a:extLst>
              <a:ext uri="{FF2B5EF4-FFF2-40B4-BE49-F238E27FC236}">
                <a16:creationId xmlns:a16="http://schemas.microsoft.com/office/drawing/2014/main" id="{920BC66D-9261-E1C3-EA1E-6482585DABC3}"/>
              </a:ext>
            </a:extLst>
          </p:cNvPr>
          <p:cNvSpPr txBox="1"/>
          <p:nvPr/>
        </p:nvSpPr>
        <p:spPr>
          <a:xfrm>
            <a:off x="643353" y="3646769"/>
            <a:ext cx="7714864" cy="1200329"/>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example shows the creation of an ingress resource in OpenShift to manage traffic routing for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-svc service. The ingress routes all traffic for the host ingr-sakila.apps.ocp4.example.com to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-svc service on port 8080. Additionally, the list of routes shows both the new ingress route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ingr-sakila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and a previously created route for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-svc service. The ingress and routes make it easier to control and manage external traffic to services in the OpenShift cluster.</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descr="A computer screen shot of white text&#10;&#10;Description automatically generated">
            <a:extLst>
              <a:ext uri="{FF2B5EF4-FFF2-40B4-BE49-F238E27FC236}">
                <a16:creationId xmlns:a16="http://schemas.microsoft.com/office/drawing/2014/main" id="{12C569D5-B97D-7EB6-3D54-E10B7340FBDA}"/>
              </a:ext>
            </a:extLst>
          </p:cNvPr>
          <p:cNvPicPr>
            <a:picLocks noChangeAspect="1"/>
          </p:cNvPicPr>
          <p:nvPr/>
        </p:nvPicPr>
        <p:blipFill>
          <a:blip r:embed="rId3"/>
          <a:stretch>
            <a:fillRect/>
          </a:stretch>
        </p:blipFill>
        <p:spPr>
          <a:xfrm>
            <a:off x="585817" y="757026"/>
            <a:ext cx="7772400" cy="2699622"/>
          </a:xfrm>
          <a:prstGeom prst="rect">
            <a:avLst/>
          </a:prstGeom>
        </p:spPr>
      </p:pic>
    </p:spTree>
    <p:extLst>
      <p:ext uri="{BB962C8B-B14F-4D97-AF65-F5344CB8AC3E}">
        <p14:creationId xmlns:p14="http://schemas.microsoft.com/office/powerpoint/2010/main" val="28409192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B10032B-CAAE-AFAE-A891-7851F3A49FFF}"/>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E59950CC-9710-C91E-3EA4-A4FE29EA4D29}"/>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verifying application accessibility using Curl</a:t>
            </a:r>
          </a:p>
        </p:txBody>
      </p:sp>
      <p:sp>
        <p:nvSpPr>
          <p:cNvPr id="4" name="TextBox 3">
            <a:extLst>
              <a:ext uri="{FF2B5EF4-FFF2-40B4-BE49-F238E27FC236}">
                <a16:creationId xmlns:a16="http://schemas.microsoft.com/office/drawing/2014/main" id="{4D5973D8-05EE-5616-F98A-76428D339E2E}"/>
              </a:ext>
            </a:extLst>
          </p:cNvPr>
          <p:cNvSpPr txBox="1"/>
          <p:nvPr/>
        </p:nvSpPr>
        <p:spPr>
          <a:xfrm>
            <a:off x="484656" y="2052570"/>
            <a:ext cx="7714864" cy="2123658"/>
          </a:xfrm>
          <a:prstGeom prst="rect">
            <a:avLst/>
          </a:prstGeom>
          <a:noFill/>
        </p:spPr>
        <p:txBody>
          <a:bodyPr wrap="square" rtlCol="0">
            <a:spAutoFit/>
          </a:bodyPr>
          <a:lstStyle/>
          <a:p>
            <a:pPr marL="285750" indent="-285750" algn="just">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curl ingr-sakila.apps.ocp4.example.com</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sends a curl request to the URL ingr-sakila.apps.ocp4.example.com, which is the host managed by the ingress for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-app. The response received confirms that the ingress is routing traffic correctly to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-app pod (5664bb4578-6f4gz).</a:t>
            </a:r>
          </a:p>
          <a:p>
            <a:pPr marL="285750" indent="-285750" algn="just">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lgn="just">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curl satir-web-applications.apps.ocp4.example.com</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sends a curl request to the URL satir-web-applications.apps.ocp4.example.com, which is the route created for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-app. The response received confirms that  route is successfully directing traffic to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-app pod (65c5bf65f8-pd2z5).</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342900" indent="-342900" algn="just">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5C8034A7-D970-9462-6AD0-7BDD56CC1C20}"/>
              </a:ext>
            </a:extLst>
          </p:cNvPr>
          <p:cNvPicPr>
            <a:picLocks noChangeAspect="1"/>
          </p:cNvPicPr>
          <p:nvPr/>
        </p:nvPicPr>
        <p:blipFill>
          <a:blip r:embed="rId3"/>
          <a:stretch>
            <a:fillRect/>
          </a:stretch>
        </p:blipFill>
        <p:spPr>
          <a:xfrm>
            <a:off x="553677" y="940156"/>
            <a:ext cx="7772400" cy="950446"/>
          </a:xfrm>
          <a:prstGeom prst="rect">
            <a:avLst/>
          </a:prstGeom>
        </p:spPr>
      </p:pic>
    </p:spTree>
    <p:extLst>
      <p:ext uri="{BB962C8B-B14F-4D97-AF65-F5344CB8AC3E}">
        <p14:creationId xmlns:p14="http://schemas.microsoft.com/office/powerpoint/2010/main" val="1526225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C02A9549-CDEC-E617-B0D2-572400DD460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DC36A6AF-A4E0-E83F-4543-BBDD7A5C28D8}"/>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scaling Deployments</a:t>
            </a:r>
          </a:p>
        </p:txBody>
      </p:sp>
      <p:sp>
        <p:nvSpPr>
          <p:cNvPr id="4" name="TextBox 3">
            <a:extLst>
              <a:ext uri="{FF2B5EF4-FFF2-40B4-BE49-F238E27FC236}">
                <a16:creationId xmlns:a16="http://schemas.microsoft.com/office/drawing/2014/main" id="{2724A5BE-F623-F09B-DEB6-ACA6F3AD8B37}"/>
              </a:ext>
            </a:extLst>
          </p:cNvPr>
          <p:cNvSpPr txBox="1"/>
          <p:nvPr/>
        </p:nvSpPr>
        <p:spPr>
          <a:xfrm>
            <a:off x="478106" y="3845147"/>
            <a:ext cx="8340941" cy="1200329"/>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scale deployment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-app --replicas 2</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scales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-app deployment to 2 replicas (i.e., two running pods).</a:t>
            </a: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After scaling, this command lists the pods in the namespace. Two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-app pods are now running.</a:t>
            </a: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scale deployment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-app --replicas 3</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command is executed to scale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-app deployment to 3 replicas.</a:t>
            </a: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After scaling, this command lists the updated pods.</a:t>
            </a:r>
          </a:p>
        </p:txBody>
      </p:sp>
      <p:pic>
        <p:nvPicPr>
          <p:cNvPr id="7" name="Picture 6" descr="A screenshot of a computer&#10;&#10;Description automatically generated">
            <a:extLst>
              <a:ext uri="{FF2B5EF4-FFF2-40B4-BE49-F238E27FC236}">
                <a16:creationId xmlns:a16="http://schemas.microsoft.com/office/drawing/2014/main" id="{19472BD1-D710-B828-70FD-FF1DC4850EED}"/>
              </a:ext>
            </a:extLst>
          </p:cNvPr>
          <p:cNvPicPr>
            <a:picLocks noChangeAspect="1"/>
          </p:cNvPicPr>
          <p:nvPr/>
        </p:nvPicPr>
        <p:blipFill>
          <a:blip r:embed="rId3"/>
          <a:stretch>
            <a:fillRect/>
          </a:stretch>
        </p:blipFill>
        <p:spPr>
          <a:xfrm>
            <a:off x="1722101" y="727291"/>
            <a:ext cx="5071665" cy="2908621"/>
          </a:xfrm>
          <a:prstGeom prst="rect">
            <a:avLst/>
          </a:prstGeom>
        </p:spPr>
      </p:pic>
    </p:spTree>
    <p:extLst>
      <p:ext uri="{BB962C8B-B14F-4D97-AF65-F5344CB8AC3E}">
        <p14:creationId xmlns:p14="http://schemas.microsoft.com/office/powerpoint/2010/main" val="3976722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A883B574-0748-7D57-CFE5-BC061FAA4C6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67568AFE-B31F-4818-2C32-BD54F2E853BF}"/>
              </a:ext>
            </a:extLst>
          </p:cNvPr>
          <p:cNvSpPr txBox="1">
            <a:spLocks noGrp="1"/>
          </p:cNvSpPr>
          <p:nvPr>
            <p:ph type="title"/>
          </p:nvPr>
        </p:nvSpPr>
        <p:spPr>
          <a:xfrm>
            <a:off x="411250" y="236524"/>
            <a:ext cx="8179073" cy="848357"/>
          </a:xfrm>
          <a:prstGeom prst="rect">
            <a:avLst/>
          </a:prstGeom>
        </p:spPr>
        <p:txBody>
          <a:bodyPr spcFirstLastPara="1" wrap="square" lIns="91425" tIns="91425" rIns="91425" bIns="91425" anchor="t" anchorCtr="0">
            <a:noAutofit/>
          </a:bodyPr>
          <a:lstStyle/>
          <a:p>
            <a:pPr algn="l"/>
            <a:r>
              <a:rPr lang="en-US" dirty="0"/>
              <a:t>Commands for verifying Pod status and endpoints</a:t>
            </a:r>
          </a:p>
        </p:txBody>
      </p:sp>
      <p:sp>
        <p:nvSpPr>
          <p:cNvPr id="4" name="TextBox 3">
            <a:extLst>
              <a:ext uri="{FF2B5EF4-FFF2-40B4-BE49-F238E27FC236}">
                <a16:creationId xmlns:a16="http://schemas.microsoft.com/office/drawing/2014/main" id="{C26AC850-C403-9BA4-2FAB-B4D046418D4C}"/>
              </a:ext>
            </a:extLst>
          </p:cNvPr>
          <p:cNvSpPr txBox="1"/>
          <p:nvPr/>
        </p:nvSpPr>
        <p:spPr>
          <a:xfrm>
            <a:off x="546119" y="3437067"/>
            <a:ext cx="8340941" cy="1015663"/>
          </a:xfrm>
          <a:prstGeom prst="rect">
            <a:avLst/>
          </a:prstGeom>
          <a:noFill/>
        </p:spPr>
        <p:txBody>
          <a:bodyPr wrap="square" rtlCol="0">
            <a:spAutoFit/>
          </a:bodyPr>
          <a:lstStyle/>
          <a:p>
            <a:pPr algn="just"/>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 -o wide</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lists all the pods in the current namespace, providing additional details such as the IP address and node on which they are running. </a:t>
            </a:r>
          </a:p>
          <a:p>
            <a:pPr algn="just"/>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algn="just"/>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get endpoints</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shows the service endpoints for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-svc 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satir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-svc, including the IPs and ports for the associated pods.</a:t>
            </a:r>
          </a:p>
        </p:txBody>
      </p:sp>
      <p:pic>
        <p:nvPicPr>
          <p:cNvPr id="3" name="Picture 2" descr="A screenshot of a computer screen&#10;&#10;Description automatically generated">
            <a:extLst>
              <a:ext uri="{FF2B5EF4-FFF2-40B4-BE49-F238E27FC236}">
                <a16:creationId xmlns:a16="http://schemas.microsoft.com/office/drawing/2014/main" id="{8159D81D-017A-8AF4-6269-58040E7E9929}"/>
              </a:ext>
            </a:extLst>
          </p:cNvPr>
          <p:cNvPicPr>
            <a:picLocks noChangeAspect="1"/>
          </p:cNvPicPr>
          <p:nvPr/>
        </p:nvPicPr>
        <p:blipFill>
          <a:blip r:embed="rId3"/>
          <a:stretch>
            <a:fillRect/>
          </a:stretch>
        </p:blipFill>
        <p:spPr>
          <a:xfrm>
            <a:off x="1508508" y="758943"/>
            <a:ext cx="6126983" cy="2464595"/>
          </a:xfrm>
          <a:prstGeom prst="rect">
            <a:avLst/>
          </a:prstGeom>
        </p:spPr>
      </p:pic>
    </p:spTree>
    <p:extLst>
      <p:ext uri="{BB962C8B-B14F-4D97-AF65-F5344CB8AC3E}">
        <p14:creationId xmlns:p14="http://schemas.microsoft.com/office/powerpoint/2010/main" val="28171417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D70F7ED5-4C83-F9BE-65B1-421640F42C8B}"/>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52409FFA-9E67-5F4A-CBD8-1F5F633FBB77}"/>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Commands for setting and verifying sticky session</a:t>
            </a:r>
          </a:p>
        </p:txBody>
      </p:sp>
      <p:sp>
        <p:nvSpPr>
          <p:cNvPr id="4" name="TextBox 3">
            <a:extLst>
              <a:ext uri="{FF2B5EF4-FFF2-40B4-BE49-F238E27FC236}">
                <a16:creationId xmlns:a16="http://schemas.microsoft.com/office/drawing/2014/main" id="{8B749707-0FCF-CC26-628A-E2EE291383F2}"/>
              </a:ext>
            </a:extLst>
          </p:cNvPr>
          <p:cNvSpPr txBox="1"/>
          <p:nvPr/>
        </p:nvSpPr>
        <p:spPr>
          <a:xfrm>
            <a:off x="546119" y="3656221"/>
            <a:ext cx="8340941" cy="1384995"/>
          </a:xfrm>
          <a:prstGeom prst="rect">
            <a:avLst/>
          </a:prstGeom>
          <a:noFill/>
        </p:spPr>
        <p:txBody>
          <a:bodyPr wrap="square" rtlCol="0">
            <a:spAutoFit/>
          </a:bodyPr>
          <a:lstStyle/>
          <a:p>
            <a:pPr marL="285750" indent="-285750">
              <a:buFontTx/>
              <a:buChar char="-"/>
            </a:pP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annotate ingress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ingr-sakila</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ingress.kubernetes.io</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/affinity=cookie</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command sets the session affinity (also known as sticky sessions) to cookie for the ingress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ingr-sakila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The annotation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ingress.kubernetes.io</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/affinity=cookie ensures that once a client connects to a pod, all subsequent requests from the same client will be routed to the same pod based on a cookie.</a:t>
            </a:r>
          </a:p>
          <a:p>
            <a:pPr marL="285750" indent="-2857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Loop with curl Requests</a:t>
            </a:r>
            <a:r>
              <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user runs a loop to make multiple curl requests to the ingr-sakila.apps.ocp4.example.com endpoint. The output shows that each request is routed to different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sakila</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-app pods.</a:t>
            </a:r>
          </a:p>
        </p:txBody>
      </p:sp>
      <p:pic>
        <p:nvPicPr>
          <p:cNvPr id="5" name="Picture 4" descr="A computer screen shot of a computer error&#10;&#10;Description automatically generated">
            <a:extLst>
              <a:ext uri="{FF2B5EF4-FFF2-40B4-BE49-F238E27FC236}">
                <a16:creationId xmlns:a16="http://schemas.microsoft.com/office/drawing/2014/main" id="{FAE21A32-7F7F-0438-AE7E-0AF890CBD64D}"/>
              </a:ext>
            </a:extLst>
          </p:cNvPr>
          <p:cNvPicPr>
            <a:picLocks noChangeAspect="1"/>
          </p:cNvPicPr>
          <p:nvPr/>
        </p:nvPicPr>
        <p:blipFill>
          <a:blip r:embed="rId3"/>
          <a:stretch>
            <a:fillRect/>
          </a:stretch>
        </p:blipFill>
        <p:spPr>
          <a:xfrm>
            <a:off x="1586975" y="690770"/>
            <a:ext cx="5433501" cy="2839640"/>
          </a:xfrm>
          <a:prstGeom prst="rect">
            <a:avLst/>
          </a:prstGeom>
        </p:spPr>
      </p:pic>
    </p:spTree>
    <p:extLst>
      <p:ext uri="{BB962C8B-B14F-4D97-AF65-F5344CB8AC3E}">
        <p14:creationId xmlns:p14="http://schemas.microsoft.com/office/powerpoint/2010/main" val="41148159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0931ADF1-A222-09D5-6F23-3F218E2DB4D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F3179146-5EEC-1D54-240D-19AA3EC6F705}"/>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Commands for setting and verifying sticky session</a:t>
            </a:r>
          </a:p>
        </p:txBody>
      </p:sp>
      <p:sp>
        <p:nvSpPr>
          <p:cNvPr id="4" name="TextBox 3">
            <a:extLst>
              <a:ext uri="{FF2B5EF4-FFF2-40B4-BE49-F238E27FC236}">
                <a16:creationId xmlns:a16="http://schemas.microsoft.com/office/drawing/2014/main" id="{5FF49A1B-CAA3-E0D8-67AD-B7349E9E2529}"/>
              </a:ext>
            </a:extLst>
          </p:cNvPr>
          <p:cNvSpPr txBox="1"/>
          <p:nvPr/>
        </p:nvSpPr>
        <p:spPr>
          <a:xfrm>
            <a:off x="411250" y="897907"/>
            <a:ext cx="8340941" cy="1754326"/>
          </a:xfrm>
          <a:prstGeom prst="rect">
            <a:avLst/>
          </a:prstGeom>
          <a:noFill/>
        </p:spPr>
        <p:txBody>
          <a:bodyPr wrap="square" rtlCol="0">
            <a:spAutoFit/>
          </a:bodyPr>
          <a:lstStyle/>
          <a:p>
            <a:pPr marL="285750" indent="-2857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curl ingr-sakila.apps.ocp4.example.com -c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tmp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cookie_jar</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output shows a successful request to sakila-app-5664bb4578-mqnvp.</a:t>
            </a:r>
          </a:p>
          <a:p>
            <a:pPr marL="285750" indent="-285750">
              <a:buFontTx/>
              <a:buChar char="-"/>
            </a:pPr>
            <a:endParaRPr lang="en-US" sz="1200" b="1"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cat /</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tmp</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b="1"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cookie_jar</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 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he command shows stored cookie using the cat command.</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cookie stored in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tmp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cookie_jar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can be used to ensure that subsequent requests from the same client are consistently routed to the same pod, improving user experience by maintaining session persistence.</a:t>
            </a:r>
          </a:p>
          <a:p>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3056651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E1A893A-15D6-FB4A-3F4D-4F14B1B98E22}"/>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E0B9458-287C-0050-E51A-6D2B0C857F5D}"/>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Commands for verifying cookie sessions</a:t>
            </a:r>
          </a:p>
        </p:txBody>
      </p:sp>
      <p:sp>
        <p:nvSpPr>
          <p:cNvPr id="4" name="TextBox 3">
            <a:extLst>
              <a:ext uri="{FF2B5EF4-FFF2-40B4-BE49-F238E27FC236}">
                <a16:creationId xmlns:a16="http://schemas.microsoft.com/office/drawing/2014/main" id="{F42E04CE-147B-0614-DBE2-6EE9DBDA5C40}"/>
              </a:ext>
            </a:extLst>
          </p:cNvPr>
          <p:cNvSpPr txBox="1"/>
          <p:nvPr/>
        </p:nvSpPr>
        <p:spPr>
          <a:xfrm>
            <a:off x="411250" y="3185488"/>
            <a:ext cx="8340941" cy="830997"/>
          </a:xfrm>
          <a:prstGeom prst="rect">
            <a:avLst/>
          </a:prstGeom>
          <a:noFill/>
        </p:spPr>
        <p:txBody>
          <a:bodyPr wrap="square" rtlCol="0">
            <a:spAutoFit/>
          </a:bodyPr>
          <a:lstStyle/>
          <a:p>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This screenshot confirms that cookie-based session affinity is functioning correctly. When using a cookie stored in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tmp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cookie_jar</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all requests are routed to the same pod, ensuring that the user session remains consistent. Without the cookie, requests are routed to different pods, following the default load-balancing behavior. This is particularly useful for applications that rely on session persistence.</a:t>
            </a:r>
          </a:p>
        </p:txBody>
      </p:sp>
      <p:pic>
        <p:nvPicPr>
          <p:cNvPr id="3" name="Picture 2" descr="A screen shot of a computer program&#10;&#10;Description automatically generated">
            <a:extLst>
              <a:ext uri="{FF2B5EF4-FFF2-40B4-BE49-F238E27FC236}">
                <a16:creationId xmlns:a16="http://schemas.microsoft.com/office/drawing/2014/main" id="{7BC42F71-DF59-2233-3230-EFFC8E883F60}"/>
              </a:ext>
            </a:extLst>
          </p:cNvPr>
          <p:cNvPicPr>
            <a:picLocks noChangeAspect="1"/>
          </p:cNvPicPr>
          <p:nvPr/>
        </p:nvPicPr>
        <p:blipFill>
          <a:blip r:embed="rId3"/>
          <a:stretch>
            <a:fillRect/>
          </a:stretch>
        </p:blipFill>
        <p:spPr>
          <a:xfrm>
            <a:off x="553677" y="993483"/>
            <a:ext cx="7772400" cy="1774750"/>
          </a:xfrm>
          <a:prstGeom prst="rect">
            <a:avLst/>
          </a:prstGeom>
        </p:spPr>
      </p:pic>
    </p:spTree>
    <p:extLst>
      <p:ext uri="{BB962C8B-B14F-4D97-AF65-F5344CB8AC3E}">
        <p14:creationId xmlns:p14="http://schemas.microsoft.com/office/powerpoint/2010/main" val="29800889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6702C948-5CA0-2FBC-A4DB-5AFB9766BF54}"/>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11FC7201-D622-2F53-07B8-19870AB9DFD0}"/>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Commands for enabling session stickiness using custom cookie</a:t>
            </a:r>
          </a:p>
        </p:txBody>
      </p:sp>
      <p:sp>
        <p:nvSpPr>
          <p:cNvPr id="4" name="TextBox 3">
            <a:extLst>
              <a:ext uri="{FF2B5EF4-FFF2-40B4-BE49-F238E27FC236}">
                <a16:creationId xmlns:a16="http://schemas.microsoft.com/office/drawing/2014/main" id="{C108A3B6-7779-87D2-6F56-6403C0EC22DE}"/>
              </a:ext>
            </a:extLst>
          </p:cNvPr>
          <p:cNvSpPr txBox="1"/>
          <p:nvPr/>
        </p:nvSpPr>
        <p:spPr>
          <a:xfrm>
            <a:off x="330315" y="3873178"/>
            <a:ext cx="8340941" cy="830997"/>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By annotating the route with a custom cookie name (hello), the user was able to configure OpenShift to use cookie-based session stickiness. When the cookie is used, all requests from the same client are routed to the same pod. Without the cookie, requests are distributed across different pods, following the default load-balancing behavior. This configuration is particularly useful for maintaining consistent user sessions in applications.</a:t>
            </a:r>
          </a:p>
        </p:txBody>
      </p:sp>
      <p:pic>
        <p:nvPicPr>
          <p:cNvPr id="5" name="Picture 4" descr="A computer screen shot of a computer program&#10;&#10;Description automatically generated">
            <a:extLst>
              <a:ext uri="{FF2B5EF4-FFF2-40B4-BE49-F238E27FC236}">
                <a16:creationId xmlns:a16="http://schemas.microsoft.com/office/drawing/2014/main" id="{319DF38D-2CC5-2B8F-BC87-D8697922C861}"/>
              </a:ext>
            </a:extLst>
          </p:cNvPr>
          <p:cNvPicPr>
            <a:picLocks noChangeAspect="1"/>
          </p:cNvPicPr>
          <p:nvPr/>
        </p:nvPicPr>
        <p:blipFill>
          <a:blip r:embed="rId3"/>
          <a:stretch>
            <a:fillRect/>
          </a:stretch>
        </p:blipFill>
        <p:spPr>
          <a:xfrm>
            <a:off x="1473619" y="746807"/>
            <a:ext cx="5713111" cy="3068494"/>
          </a:xfrm>
          <a:prstGeom prst="rect">
            <a:avLst/>
          </a:prstGeom>
        </p:spPr>
      </p:pic>
    </p:spTree>
    <p:extLst>
      <p:ext uri="{BB962C8B-B14F-4D97-AF65-F5344CB8AC3E}">
        <p14:creationId xmlns:p14="http://schemas.microsoft.com/office/powerpoint/2010/main" val="1522263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3EB74BB-A6CF-250D-13DB-31EB709E61B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773B712B-0EFF-E7B7-0E61-C22FD0D671C1}"/>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Kubernetes Networking</a:t>
            </a:r>
          </a:p>
        </p:txBody>
      </p:sp>
      <p:sp>
        <p:nvSpPr>
          <p:cNvPr id="3" name="TextBox 2">
            <a:extLst>
              <a:ext uri="{FF2B5EF4-FFF2-40B4-BE49-F238E27FC236}">
                <a16:creationId xmlns:a16="http://schemas.microsoft.com/office/drawing/2014/main" id="{72508A82-5A48-EC90-D8A5-8F72F924DD40}"/>
              </a:ext>
            </a:extLst>
          </p:cNvPr>
          <p:cNvSpPr txBox="1"/>
          <p:nvPr/>
        </p:nvSpPr>
        <p:spPr>
          <a:xfrm>
            <a:off x="547153" y="868802"/>
            <a:ext cx="8185497" cy="3416320"/>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Kubernetes networking enables scalable communication between containers, providing various capabilities:</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Container-to-container communication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within the same pod.</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Pod-to-pod communication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across different nodes or namespaces.</a:t>
            </a: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Pod-to-service communication</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allowing stable access to pods through services.</a:t>
            </a:r>
          </a:p>
          <a:p>
            <a:pPr algn="just"/>
            <a:b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b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Kubernetes assigns an IP address to every pod, but these addresses are unstable due to the ephemeral nature of pods, which are frequently created and destroyed. All containers in a pod share the same IP and MAC address, communicating via localhost.</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Pods can communicate across nodes and namespaces because they are assigned unique IPs within a shared, flat networking namespace. All pods exist within the same subnet, allowing communication without Network Address Translation (NAT).</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Kubernetes also uses a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service subnet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where each service has a stable IP address linked to specific pods. This enables transparent traffic forwarding and dynamic load balancing without changing port or network configurations.</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By treating pods like virtual machines, Kubernetes simplifies port allocation, service discovery, and migration, with the SDN managing all networking infrastructure.</a:t>
            </a:r>
          </a:p>
        </p:txBody>
      </p:sp>
    </p:spTree>
    <p:extLst>
      <p:ext uri="{BB962C8B-B14F-4D97-AF65-F5344CB8AC3E}">
        <p14:creationId xmlns:p14="http://schemas.microsoft.com/office/powerpoint/2010/main" val="8469229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3CE3266-6DED-D05E-C4EB-154DD2236CED}"/>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B9169D5A-A278-449C-B6F9-F9B3B904F832}"/>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Commands for creating new deployment</a:t>
            </a:r>
          </a:p>
        </p:txBody>
      </p:sp>
      <p:sp>
        <p:nvSpPr>
          <p:cNvPr id="4" name="TextBox 3">
            <a:extLst>
              <a:ext uri="{FF2B5EF4-FFF2-40B4-BE49-F238E27FC236}">
                <a16:creationId xmlns:a16="http://schemas.microsoft.com/office/drawing/2014/main" id="{694A6702-3DA2-1A81-E485-A48FF9CCFDB6}"/>
              </a:ext>
            </a:extLst>
          </p:cNvPr>
          <p:cNvSpPr txBox="1"/>
          <p:nvPr/>
        </p:nvSpPr>
        <p:spPr>
          <a:xfrm>
            <a:off x="411250" y="3185488"/>
            <a:ext cx="8340941" cy="1754326"/>
          </a:xfrm>
          <a:prstGeom prst="rect">
            <a:avLst/>
          </a:prstGeom>
          <a:noFill/>
        </p:spPr>
        <p:txBody>
          <a:bodyPr wrap="square" rtlCol="0">
            <a:spAutoFit/>
          </a:bodyPr>
          <a:lstStyle/>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First, the command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deployment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-app --image registry.ocp4.example.com:8443/</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redhattraining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/mysql-app:v1 is used to create a deployment called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-app” using a specified MySQL image from the registry. </a:t>
            </a:r>
          </a:p>
          <a:p>
            <a:pPr marL="171450" indent="-171450" algn="just">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After the deployment is created,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 command is run to check the status of the pod associated with the deployment. Initially, the pod’s status is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ContainerCreating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indicating the pod is in the process of being started.</a:t>
            </a:r>
          </a:p>
          <a:p>
            <a:pPr marL="171450" indent="-171450" algn="just">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Upon running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get pods again after a few seconds, the pod shows a status of “Error,” meaning the container failed to start successfully, and it has restarted once.</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screen shot of a computer&#10;&#10;Description automatically generated">
            <a:extLst>
              <a:ext uri="{FF2B5EF4-FFF2-40B4-BE49-F238E27FC236}">
                <a16:creationId xmlns:a16="http://schemas.microsoft.com/office/drawing/2014/main" id="{F5B3EA59-DA2B-5A6B-8DB3-1584CE75B9F6}"/>
              </a:ext>
            </a:extLst>
          </p:cNvPr>
          <p:cNvPicPr>
            <a:picLocks noChangeAspect="1"/>
          </p:cNvPicPr>
          <p:nvPr/>
        </p:nvPicPr>
        <p:blipFill>
          <a:blip r:embed="rId3"/>
          <a:stretch>
            <a:fillRect/>
          </a:stretch>
        </p:blipFill>
        <p:spPr>
          <a:xfrm>
            <a:off x="614585" y="957151"/>
            <a:ext cx="7772400" cy="1999695"/>
          </a:xfrm>
          <a:prstGeom prst="rect">
            <a:avLst/>
          </a:prstGeom>
        </p:spPr>
      </p:pic>
    </p:spTree>
    <p:extLst>
      <p:ext uri="{BB962C8B-B14F-4D97-AF65-F5344CB8AC3E}">
        <p14:creationId xmlns:p14="http://schemas.microsoft.com/office/powerpoint/2010/main" val="14724913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FC177073-E411-1D1B-DE62-292FD7B1BE7B}"/>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010E22DA-5316-7607-DD85-D3674C89B1B8}"/>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Commands for resolving pod env variables issues</a:t>
            </a:r>
          </a:p>
        </p:txBody>
      </p:sp>
      <p:sp>
        <p:nvSpPr>
          <p:cNvPr id="4" name="TextBox 3">
            <a:extLst>
              <a:ext uri="{FF2B5EF4-FFF2-40B4-BE49-F238E27FC236}">
                <a16:creationId xmlns:a16="http://schemas.microsoft.com/office/drawing/2014/main" id="{6949E6BD-BCDC-A42D-059C-AF4CF1EC1526}"/>
              </a:ext>
            </a:extLst>
          </p:cNvPr>
          <p:cNvSpPr txBox="1"/>
          <p:nvPr/>
        </p:nvSpPr>
        <p:spPr>
          <a:xfrm>
            <a:off x="401529" y="3971419"/>
            <a:ext cx="8340941" cy="1015663"/>
          </a:xfrm>
          <a:prstGeom prst="rect">
            <a:avLst/>
          </a:prstGeom>
          <a:noFill/>
        </p:spPr>
        <p:txBody>
          <a:bodyPr wrap="square" rtlCol="0">
            <a:spAutoFit/>
          </a:bodyPr>
          <a:lstStyle/>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In this session, errors in a MySQL deployment is observed on OpenShift by setting necessary environment variables (`MYSQL_USER`, `MYSQL_PASSWORD`, and `MYSQL_DATABASE`) after encountering issues in the pod logs. </a:t>
            </a:r>
          </a:p>
          <a:p>
            <a:pPr marL="171450" indent="-171450" algn="just">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lgn="just">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The user then executes an SQL script inside the running pod, with a warning regarding the security risk of using passwords on the command line.</a:t>
            </a:r>
          </a:p>
        </p:txBody>
      </p:sp>
      <p:pic>
        <p:nvPicPr>
          <p:cNvPr id="5" name="Picture 4" descr="A computer screen shot of a black screen&#10;&#10;Description automatically generated">
            <a:extLst>
              <a:ext uri="{FF2B5EF4-FFF2-40B4-BE49-F238E27FC236}">
                <a16:creationId xmlns:a16="http://schemas.microsoft.com/office/drawing/2014/main" id="{55D6A27E-F63B-53EA-A556-E7FC30947299}"/>
              </a:ext>
            </a:extLst>
          </p:cNvPr>
          <p:cNvPicPr>
            <a:picLocks noChangeAspect="1"/>
          </p:cNvPicPr>
          <p:nvPr/>
        </p:nvPicPr>
        <p:blipFill>
          <a:blip r:embed="rId3"/>
          <a:stretch>
            <a:fillRect/>
          </a:stretch>
        </p:blipFill>
        <p:spPr>
          <a:xfrm>
            <a:off x="1689573" y="709353"/>
            <a:ext cx="5622426" cy="3033748"/>
          </a:xfrm>
          <a:prstGeom prst="rect">
            <a:avLst/>
          </a:prstGeom>
        </p:spPr>
      </p:pic>
    </p:spTree>
    <p:extLst>
      <p:ext uri="{BB962C8B-B14F-4D97-AF65-F5344CB8AC3E}">
        <p14:creationId xmlns:p14="http://schemas.microsoft.com/office/powerpoint/2010/main" val="27318632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007783E-2CE1-11B1-7213-385483758BCA}"/>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BA5CD4C9-D873-B225-C29A-66E6E3AB39DF}"/>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Commands for exposing MySQL service</a:t>
            </a:r>
          </a:p>
        </p:txBody>
      </p:sp>
      <p:sp>
        <p:nvSpPr>
          <p:cNvPr id="4" name="TextBox 3">
            <a:extLst>
              <a:ext uri="{FF2B5EF4-FFF2-40B4-BE49-F238E27FC236}">
                <a16:creationId xmlns:a16="http://schemas.microsoft.com/office/drawing/2014/main" id="{18689AE3-CFD8-34B0-D419-E5BF13400786}"/>
              </a:ext>
            </a:extLst>
          </p:cNvPr>
          <p:cNvSpPr txBox="1"/>
          <p:nvPr/>
        </p:nvSpPr>
        <p:spPr>
          <a:xfrm>
            <a:off x="401529" y="2063918"/>
            <a:ext cx="8340941" cy="1200329"/>
          </a:xfrm>
          <a:prstGeom prst="rect">
            <a:avLst/>
          </a:prstGeom>
          <a:noFill/>
        </p:spPr>
        <p:txBody>
          <a:bodyPr wrap="square" rtlCol="0">
            <a:spAutoFit/>
          </a:bodyPr>
          <a:lstStyle/>
          <a:p>
            <a:pPr marL="171450" indent="-171450">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In this screenshot, MySQL application deployment is exposed to make it accessible within the OpenShift cluster. The command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 deployment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-app --name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-service --port 3306 --target-port 3306 is used to create a service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mysql</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-service” that forwards traffic from port 3306 on the service to port 3306 on the MySQL pod. </a:t>
            </a:r>
          </a:p>
          <a:p>
            <a:pPr marL="171450" indent="-1714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171450" indent="-171450">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After running the command, the output confirms that the service has been successfully exposed, making the MySQL app accessible at the defined port.</a:t>
            </a:r>
          </a:p>
        </p:txBody>
      </p:sp>
      <p:pic>
        <p:nvPicPr>
          <p:cNvPr id="3" name="Picture 2">
            <a:extLst>
              <a:ext uri="{FF2B5EF4-FFF2-40B4-BE49-F238E27FC236}">
                <a16:creationId xmlns:a16="http://schemas.microsoft.com/office/drawing/2014/main" id="{298AA7DB-341E-A810-72A2-A5D64CD7051B}"/>
              </a:ext>
            </a:extLst>
          </p:cNvPr>
          <p:cNvPicPr>
            <a:picLocks noChangeAspect="1"/>
          </p:cNvPicPr>
          <p:nvPr/>
        </p:nvPicPr>
        <p:blipFill>
          <a:blip r:embed="rId3"/>
          <a:stretch>
            <a:fillRect/>
          </a:stretch>
        </p:blipFill>
        <p:spPr>
          <a:xfrm>
            <a:off x="498764" y="988361"/>
            <a:ext cx="7772400" cy="790413"/>
          </a:xfrm>
          <a:prstGeom prst="rect">
            <a:avLst/>
          </a:prstGeom>
        </p:spPr>
      </p:pic>
    </p:spTree>
    <p:extLst>
      <p:ext uri="{BB962C8B-B14F-4D97-AF65-F5344CB8AC3E}">
        <p14:creationId xmlns:p14="http://schemas.microsoft.com/office/powerpoint/2010/main" val="38590893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39F9FD46-C5F8-1A3C-3D2C-A11F0FBDE9AE}"/>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FAC963C2-F71C-22E7-A109-B1CEA8D00F7E}"/>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Commands for deploying and exposing PHP application </a:t>
            </a:r>
          </a:p>
        </p:txBody>
      </p:sp>
      <p:sp>
        <p:nvSpPr>
          <p:cNvPr id="4" name="TextBox 3">
            <a:extLst>
              <a:ext uri="{FF2B5EF4-FFF2-40B4-BE49-F238E27FC236}">
                <a16:creationId xmlns:a16="http://schemas.microsoft.com/office/drawing/2014/main" id="{43522956-6C01-762B-079E-7652CF90820E}"/>
              </a:ext>
            </a:extLst>
          </p:cNvPr>
          <p:cNvSpPr txBox="1"/>
          <p:nvPr/>
        </p:nvSpPr>
        <p:spPr>
          <a:xfrm>
            <a:off x="411250" y="3204508"/>
            <a:ext cx="8340941" cy="1938992"/>
          </a:xfrm>
          <a:prstGeom prst="rect">
            <a:avLst/>
          </a:prstGeom>
          <a:noFill/>
        </p:spPr>
        <p:txBody>
          <a:bodyPr wrap="square" rtlCol="0">
            <a:spAutoFit/>
          </a:bodyPr>
          <a:lstStyle/>
          <a:p>
            <a:pPr marL="285750" indent="-285750">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In this screenshot, creating and exposing a PHP application on an OpenShift cluster is done. The process starts with the command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create deployment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php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-app --image registry.ocp4.example.com:8443/</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redhattraining</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/php-webapp:v1 to create a deployment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php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-app” using the specified PHP web application image. </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After the deployment is created, the user exposes it using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 deployment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php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-app --name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php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-svc --port 8080 --target-port 8080, which creates a service named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php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-svc” that listens on port 8080.</a:t>
            </a:r>
          </a:p>
          <a:p>
            <a:pPr marL="285750" indent="-285750">
              <a:buFontTx/>
              <a:buChar char="-"/>
            </a:pPr>
            <a:endParaRPr lang="en-US" sz="1200" dirty="0">
              <a:solidFill>
                <a:srgbClr val="0E0E0E"/>
              </a:solidFill>
              <a:latin typeface="Roboto" panose="02000000000000000000" pitchFamily="2" charset="0"/>
              <a:ea typeface="Roboto" panose="02000000000000000000" pitchFamily="2" charset="0"/>
              <a:cs typeface="Roboto" panose="02000000000000000000" pitchFamily="2" charset="0"/>
            </a:endParaRPr>
          </a:p>
          <a:p>
            <a:pPr marL="285750" indent="-285750">
              <a:buFontTx/>
              <a:buChar char="-"/>
            </a:pPr>
            <a:r>
              <a:rPr lang="en-US" sz="1200" dirty="0">
                <a:solidFill>
                  <a:srgbClr val="0E0E0E"/>
                </a:solidFill>
                <a:latin typeface="Roboto" panose="02000000000000000000" pitchFamily="2" charset="0"/>
                <a:ea typeface="Roboto" panose="02000000000000000000" pitchFamily="2" charset="0"/>
                <a:cs typeface="Roboto" panose="02000000000000000000" pitchFamily="2" charset="0"/>
              </a:rPr>
              <a:t>T</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he command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expose service/</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php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-svc --name=</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phpapp</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is used to create a route, making the service accessible externally via a URL. The </a:t>
            </a:r>
            <a:r>
              <a:rPr lang="en-US" sz="1200" dirty="0" err="1">
                <a:solidFill>
                  <a:srgbClr val="0E0E0E"/>
                </a:solidFill>
                <a:effectLst/>
                <a:latin typeface="Roboto" panose="02000000000000000000" pitchFamily="2" charset="0"/>
                <a:ea typeface="Roboto" panose="02000000000000000000" pitchFamily="2" charset="0"/>
                <a:cs typeface="Roboto" panose="02000000000000000000" pitchFamily="2" charset="0"/>
              </a:rPr>
              <a:t>oc</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get routes command then displays the route details, showing that the PHP app is accessible through the domain phpapp-database-applications.apps.ocp4.example.com on port 8080.</a:t>
            </a:r>
          </a:p>
        </p:txBody>
      </p:sp>
      <p:pic>
        <p:nvPicPr>
          <p:cNvPr id="5" name="Picture 4" descr="A screen shot of a computer&#10;&#10;Description automatically generated">
            <a:extLst>
              <a:ext uri="{FF2B5EF4-FFF2-40B4-BE49-F238E27FC236}">
                <a16:creationId xmlns:a16="http://schemas.microsoft.com/office/drawing/2014/main" id="{7651D6CB-9EE6-60F3-DA33-2D09D158CBF9}"/>
              </a:ext>
            </a:extLst>
          </p:cNvPr>
          <p:cNvPicPr>
            <a:picLocks noChangeAspect="1"/>
          </p:cNvPicPr>
          <p:nvPr/>
        </p:nvPicPr>
        <p:blipFill>
          <a:blip r:embed="rId3"/>
          <a:stretch>
            <a:fillRect/>
          </a:stretch>
        </p:blipFill>
        <p:spPr>
          <a:xfrm>
            <a:off x="685800" y="702878"/>
            <a:ext cx="7626927" cy="2382647"/>
          </a:xfrm>
          <a:prstGeom prst="rect">
            <a:avLst/>
          </a:prstGeom>
        </p:spPr>
      </p:pic>
    </p:spTree>
    <p:extLst>
      <p:ext uri="{BB962C8B-B14F-4D97-AF65-F5344CB8AC3E}">
        <p14:creationId xmlns:p14="http://schemas.microsoft.com/office/powerpoint/2010/main" val="2228077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24F5601C-327F-0C89-85F1-565485DBCAF4}"/>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4191A234-0CCF-F0BF-5DBA-7549EC26FA58}"/>
              </a:ext>
            </a:extLst>
          </p:cNvPr>
          <p:cNvSpPr txBox="1">
            <a:spLocks noGrp="1"/>
          </p:cNvSpPr>
          <p:nvPr>
            <p:ph type="title"/>
          </p:nvPr>
        </p:nvSpPr>
        <p:spPr>
          <a:xfrm>
            <a:off x="411250" y="203686"/>
            <a:ext cx="8179073" cy="848357"/>
          </a:xfrm>
          <a:prstGeom prst="rect">
            <a:avLst/>
          </a:prstGeom>
        </p:spPr>
        <p:txBody>
          <a:bodyPr spcFirstLastPara="1" wrap="square" lIns="91425" tIns="91425" rIns="91425" bIns="91425" anchor="t" anchorCtr="0">
            <a:noAutofit/>
          </a:bodyPr>
          <a:lstStyle/>
          <a:p>
            <a:pPr algn="l"/>
            <a:r>
              <a:rPr lang="en-US" dirty="0"/>
              <a:t>Successful PHP Application Connection  </a:t>
            </a:r>
          </a:p>
        </p:txBody>
      </p:sp>
      <p:pic>
        <p:nvPicPr>
          <p:cNvPr id="3" name="Picture 2" descr="A screenshot of a computer&#10;&#10;Description automatically generated">
            <a:extLst>
              <a:ext uri="{FF2B5EF4-FFF2-40B4-BE49-F238E27FC236}">
                <a16:creationId xmlns:a16="http://schemas.microsoft.com/office/drawing/2014/main" id="{1A11CEC8-FC34-6B0E-661F-8DE90BB57DC9}"/>
              </a:ext>
            </a:extLst>
          </p:cNvPr>
          <p:cNvPicPr>
            <a:picLocks noChangeAspect="1"/>
          </p:cNvPicPr>
          <p:nvPr/>
        </p:nvPicPr>
        <p:blipFill>
          <a:blip r:embed="rId3"/>
          <a:stretch>
            <a:fillRect/>
          </a:stretch>
        </p:blipFill>
        <p:spPr>
          <a:xfrm>
            <a:off x="2119436" y="876615"/>
            <a:ext cx="4130224" cy="2937192"/>
          </a:xfrm>
          <a:prstGeom prst="rect">
            <a:avLst/>
          </a:prstGeom>
        </p:spPr>
      </p:pic>
      <p:sp>
        <p:nvSpPr>
          <p:cNvPr id="6" name="TextBox 5">
            <a:extLst>
              <a:ext uri="{FF2B5EF4-FFF2-40B4-BE49-F238E27FC236}">
                <a16:creationId xmlns:a16="http://schemas.microsoft.com/office/drawing/2014/main" id="{47FA8111-7984-FA30-F8A3-34A7BC5605CC}"/>
              </a:ext>
            </a:extLst>
          </p:cNvPr>
          <p:cNvSpPr txBox="1"/>
          <p:nvPr/>
        </p:nvSpPr>
        <p:spPr>
          <a:xfrm>
            <a:off x="343845" y="4009682"/>
            <a:ext cx="8456310" cy="830997"/>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In this screenshot, the PHP application exposed on OpenShift is successfully running and connected to a database, as indicated by the message “Connected successfully.” The page displays a list of cities with their respective country codes, regions, and population data in JSON format. </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3628417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grpSp>
        <p:nvGrpSpPr>
          <p:cNvPr id="2093" name="Google Shape;2093;p41"/>
          <p:cNvGrpSpPr/>
          <p:nvPr/>
        </p:nvGrpSpPr>
        <p:grpSpPr>
          <a:xfrm>
            <a:off x="2271410" y="1088387"/>
            <a:ext cx="4980560" cy="2783221"/>
            <a:chOff x="3575731" y="981383"/>
            <a:chExt cx="1992654" cy="1357951"/>
          </a:xfrm>
        </p:grpSpPr>
        <p:grpSp>
          <p:nvGrpSpPr>
            <p:cNvPr id="2094" name="Google Shape;2094;p41"/>
            <p:cNvGrpSpPr/>
            <p:nvPr/>
          </p:nvGrpSpPr>
          <p:grpSpPr>
            <a:xfrm>
              <a:off x="3575731" y="981383"/>
              <a:ext cx="1992654" cy="1357951"/>
              <a:chOff x="3643323" y="2243403"/>
              <a:chExt cx="1778202" cy="1211807"/>
            </a:xfrm>
          </p:grpSpPr>
          <p:sp>
            <p:nvSpPr>
              <p:cNvPr id="2095" name="Google Shape;2095;p41"/>
              <p:cNvSpPr/>
              <p:nvPr/>
            </p:nvSpPr>
            <p:spPr>
              <a:xfrm>
                <a:off x="3665033" y="2266731"/>
                <a:ext cx="1756493" cy="1138252"/>
              </a:xfrm>
              <a:custGeom>
                <a:avLst/>
                <a:gdLst/>
                <a:ahLst/>
                <a:cxnLst/>
                <a:rect l="l" t="t" r="r" b="b"/>
                <a:pathLst>
                  <a:path w="26053" h="16883" extrusionOk="0">
                    <a:moveTo>
                      <a:pt x="5833" y="1376"/>
                    </a:moveTo>
                    <a:cubicBezTo>
                      <a:pt x="5844" y="1376"/>
                      <a:pt x="5854" y="1377"/>
                      <a:pt x="5865" y="1380"/>
                    </a:cubicBezTo>
                    <a:lnTo>
                      <a:pt x="5904" y="1388"/>
                    </a:lnTo>
                    <a:cubicBezTo>
                      <a:pt x="5973" y="1411"/>
                      <a:pt x="6019" y="1487"/>
                      <a:pt x="5996" y="1564"/>
                    </a:cubicBezTo>
                    <a:cubicBezTo>
                      <a:pt x="5980" y="1626"/>
                      <a:pt x="5927" y="1664"/>
                      <a:pt x="5865" y="1664"/>
                    </a:cubicBezTo>
                    <a:cubicBezTo>
                      <a:pt x="5858" y="1665"/>
                      <a:pt x="5851" y="1665"/>
                      <a:pt x="5845" y="1665"/>
                    </a:cubicBezTo>
                    <a:cubicBezTo>
                      <a:pt x="5784" y="1665"/>
                      <a:pt x="5732" y="1635"/>
                      <a:pt x="5704" y="1579"/>
                    </a:cubicBezTo>
                    <a:cubicBezTo>
                      <a:pt x="5681" y="1541"/>
                      <a:pt x="5681" y="1487"/>
                      <a:pt x="5704" y="1449"/>
                    </a:cubicBezTo>
                    <a:cubicBezTo>
                      <a:pt x="5729" y="1405"/>
                      <a:pt x="5781" y="1376"/>
                      <a:pt x="5833" y="1376"/>
                    </a:cubicBezTo>
                    <a:close/>
                    <a:moveTo>
                      <a:pt x="4848" y="1428"/>
                    </a:moveTo>
                    <a:cubicBezTo>
                      <a:pt x="4865" y="1428"/>
                      <a:pt x="4883" y="1430"/>
                      <a:pt x="4898" y="1434"/>
                    </a:cubicBezTo>
                    <a:cubicBezTo>
                      <a:pt x="4952" y="1449"/>
                      <a:pt x="4982" y="1487"/>
                      <a:pt x="4982" y="1541"/>
                    </a:cubicBezTo>
                    <a:cubicBezTo>
                      <a:pt x="4975" y="1610"/>
                      <a:pt x="4921" y="1672"/>
                      <a:pt x="4844" y="1687"/>
                    </a:cubicBezTo>
                    <a:cubicBezTo>
                      <a:pt x="4834" y="1689"/>
                      <a:pt x="4824" y="1690"/>
                      <a:pt x="4813" y="1690"/>
                    </a:cubicBezTo>
                    <a:cubicBezTo>
                      <a:pt x="4755" y="1690"/>
                      <a:pt x="4700" y="1655"/>
                      <a:pt x="4668" y="1603"/>
                    </a:cubicBezTo>
                    <a:cubicBezTo>
                      <a:pt x="4645" y="1564"/>
                      <a:pt x="4652" y="1510"/>
                      <a:pt x="4683" y="1472"/>
                    </a:cubicBezTo>
                    <a:lnTo>
                      <a:pt x="4691" y="1472"/>
                    </a:lnTo>
                    <a:cubicBezTo>
                      <a:pt x="4722" y="1434"/>
                      <a:pt x="4768" y="1441"/>
                      <a:pt x="4798" y="1434"/>
                    </a:cubicBezTo>
                    <a:cubicBezTo>
                      <a:pt x="4814" y="1430"/>
                      <a:pt x="4831" y="1428"/>
                      <a:pt x="4848" y="1428"/>
                    </a:cubicBezTo>
                    <a:close/>
                    <a:moveTo>
                      <a:pt x="4238" y="1933"/>
                    </a:moveTo>
                    <a:cubicBezTo>
                      <a:pt x="4315" y="1933"/>
                      <a:pt x="4384" y="2002"/>
                      <a:pt x="4384" y="2086"/>
                    </a:cubicBezTo>
                    <a:cubicBezTo>
                      <a:pt x="4384" y="2186"/>
                      <a:pt x="4307" y="2278"/>
                      <a:pt x="4207" y="2293"/>
                    </a:cubicBezTo>
                    <a:cubicBezTo>
                      <a:pt x="4194" y="2296"/>
                      <a:pt x="4182" y="2297"/>
                      <a:pt x="4169" y="2297"/>
                    </a:cubicBezTo>
                    <a:cubicBezTo>
                      <a:pt x="4068" y="2297"/>
                      <a:pt x="3977" y="2219"/>
                      <a:pt x="3977" y="2117"/>
                    </a:cubicBezTo>
                    <a:cubicBezTo>
                      <a:pt x="4015" y="2002"/>
                      <a:pt x="4115" y="1933"/>
                      <a:pt x="4238" y="1933"/>
                    </a:cubicBezTo>
                    <a:close/>
                    <a:moveTo>
                      <a:pt x="5120" y="1979"/>
                    </a:moveTo>
                    <a:cubicBezTo>
                      <a:pt x="5197" y="1979"/>
                      <a:pt x="5269" y="2041"/>
                      <a:pt x="5282" y="2124"/>
                    </a:cubicBezTo>
                    <a:cubicBezTo>
                      <a:pt x="5275" y="2227"/>
                      <a:pt x="5197" y="2302"/>
                      <a:pt x="5097" y="2302"/>
                    </a:cubicBezTo>
                    <a:cubicBezTo>
                      <a:pt x="5092" y="2302"/>
                      <a:pt x="5087" y="2301"/>
                      <a:pt x="5082" y="2301"/>
                    </a:cubicBezTo>
                    <a:cubicBezTo>
                      <a:pt x="5029" y="2293"/>
                      <a:pt x="4967" y="2278"/>
                      <a:pt x="4921" y="2255"/>
                    </a:cubicBezTo>
                    <a:cubicBezTo>
                      <a:pt x="4844" y="2209"/>
                      <a:pt x="4844" y="2109"/>
                      <a:pt x="4921" y="2063"/>
                    </a:cubicBezTo>
                    <a:cubicBezTo>
                      <a:pt x="4967" y="2032"/>
                      <a:pt x="5021" y="2009"/>
                      <a:pt x="5075" y="1986"/>
                    </a:cubicBezTo>
                    <a:cubicBezTo>
                      <a:pt x="5090" y="1981"/>
                      <a:pt x="5105" y="1979"/>
                      <a:pt x="5120" y="1979"/>
                    </a:cubicBezTo>
                    <a:close/>
                    <a:moveTo>
                      <a:pt x="7270" y="1"/>
                    </a:moveTo>
                    <a:cubicBezTo>
                      <a:pt x="4494" y="1"/>
                      <a:pt x="767" y="2650"/>
                      <a:pt x="408" y="5548"/>
                    </a:cubicBezTo>
                    <a:cubicBezTo>
                      <a:pt x="1" y="8879"/>
                      <a:pt x="2073" y="9869"/>
                      <a:pt x="2073" y="9869"/>
                    </a:cubicBezTo>
                    <a:cubicBezTo>
                      <a:pt x="2073" y="9869"/>
                      <a:pt x="577" y="14283"/>
                      <a:pt x="4929" y="16324"/>
                    </a:cubicBezTo>
                    <a:cubicBezTo>
                      <a:pt x="5776" y="16722"/>
                      <a:pt x="6595" y="16882"/>
                      <a:pt x="7365" y="16882"/>
                    </a:cubicBezTo>
                    <a:cubicBezTo>
                      <a:pt x="10546" y="16882"/>
                      <a:pt x="12881" y="14145"/>
                      <a:pt x="12881" y="14145"/>
                    </a:cubicBezTo>
                    <a:cubicBezTo>
                      <a:pt x="12881" y="14145"/>
                      <a:pt x="14820" y="16179"/>
                      <a:pt x="18025" y="16179"/>
                    </a:cubicBezTo>
                    <a:cubicBezTo>
                      <a:pt x="18566" y="16179"/>
                      <a:pt x="19142" y="16122"/>
                      <a:pt x="19750" y="15987"/>
                    </a:cubicBezTo>
                    <a:cubicBezTo>
                      <a:pt x="23112" y="15234"/>
                      <a:pt x="22775" y="12448"/>
                      <a:pt x="22775" y="12448"/>
                    </a:cubicBezTo>
                    <a:cubicBezTo>
                      <a:pt x="22775" y="12448"/>
                      <a:pt x="26052" y="11972"/>
                      <a:pt x="25998" y="8772"/>
                    </a:cubicBezTo>
                    <a:cubicBezTo>
                      <a:pt x="25937" y="4588"/>
                      <a:pt x="22022" y="4358"/>
                      <a:pt x="22022" y="4358"/>
                    </a:cubicBezTo>
                    <a:cubicBezTo>
                      <a:pt x="22022" y="4358"/>
                      <a:pt x="20971" y="520"/>
                      <a:pt x="16688" y="213"/>
                    </a:cubicBezTo>
                    <a:cubicBezTo>
                      <a:pt x="16509" y="200"/>
                      <a:pt x="16335" y="194"/>
                      <a:pt x="16167" y="194"/>
                    </a:cubicBezTo>
                    <a:cubicBezTo>
                      <a:pt x="12724" y="194"/>
                      <a:pt x="11315" y="2754"/>
                      <a:pt x="11315" y="2754"/>
                    </a:cubicBezTo>
                    <a:cubicBezTo>
                      <a:pt x="11315" y="2754"/>
                      <a:pt x="11453" y="213"/>
                      <a:pt x="7477" y="6"/>
                    </a:cubicBezTo>
                    <a:cubicBezTo>
                      <a:pt x="7409" y="3"/>
                      <a:pt x="7339" y="1"/>
                      <a:pt x="72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4573787" y="2943424"/>
                <a:ext cx="796904" cy="393935"/>
              </a:xfrm>
              <a:custGeom>
                <a:avLst/>
                <a:gdLst/>
                <a:ahLst/>
                <a:cxnLst/>
                <a:rect l="l" t="t" r="r" b="b"/>
                <a:pathLst>
                  <a:path w="11820" h="5843" extrusionOk="0">
                    <a:moveTo>
                      <a:pt x="11750" y="0"/>
                    </a:moveTo>
                    <a:cubicBezTo>
                      <a:pt x="11734" y="0"/>
                      <a:pt x="11718" y="7"/>
                      <a:pt x="11706" y="24"/>
                    </a:cubicBezTo>
                    <a:cubicBezTo>
                      <a:pt x="11621" y="147"/>
                      <a:pt x="11545" y="277"/>
                      <a:pt x="11453" y="392"/>
                    </a:cubicBezTo>
                    <a:cubicBezTo>
                      <a:pt x="11368" y="508"/>
                      <a:pt x="11276" y="615"/>
                      <a:pt x="11176" y="723"/>
                    </a:cubicBezTo>
                    <a:cubicBezTo>
                      <a:pt x="11123" y="769"/>
                      <a:pt x="11076" y="830"/>
                      <a:pt x="11023" y="876"/>
                    </a:cubicBezTo>
                    <a:cubicBezTo>
                      <a:pt x="10969" y="922"/>
                      <a:pt x="10908" y="968"/>
                      <a:pt x="10854" y="1014"/>
                    </a:cubicBezTo>
                    <a:cubicBezTo>
                      <a:pt x="10800" y="1060"/>
                      <a:pt x="10746" y="1106"/>
                      <a:pt x="10685" y="1145"/>
                    </a:cubicBezTo>
                    <a:cubicBezTo>
                      <a:pt x="10631" y="1191"/>
                      <a:pt x="10570" y="1229"/>
                      <a:pt x="10508" y="1268"/>
                    </a:cubicBezTo>
                    <a:cubicBezTo>
                      <a:pt x="10263" y="1421"/>
                      <a:pt x="10010" y="1544"/>
                      <a:pt x="9741" y="1644"/>
                    </a:cubicBezTo>
                    <a:cubicBezTo>
                      <a:pt x="9603" y="1697"/>
                      <a:pt x="9465" y="1736"/>
                      <a:pt x="9326" y="1774"/>
                    </a:cubicBezTo>
                    <a:cubicBezTo>
                      <a:pt x="9188" y="1805"/>
                      <a:pt x="9042" y="1820"/>
                      <a:pt x="8897" y="1820"/>
                    </a:cubicBezTo>
                    <a:cubicBezTo>
                      <a:pt x="8851" y="1828"/>
                      <a:pt x="8812" y="1859"/>
                      <a:pt x="8812" y="1912"/>
                    </a:cubicBezTo>
                    <a:cubicBezTo>
                      <a:pt x="8797" y="2135"/>
                      <a:pt x="8758" y="2350"/>
                      <a:pt x="8689" y="2565"/>
                    </a:cubicBezTo>
                    <a:cubicBezTo>
                      <a:pt x="8628" y="2787"/>
                      <a:pt x="8551" y="2995"/>
                      <a:pt x="8451" y="3194"/>
                    </a:cubicBezTo>
                    <a:cubicBezTo>
                      <a:pt x="8352" y="3394"/>
                      <a:pt x="8236" y="3586"/>
                      <a:pt x="8106" y="3770"/>
                    </a:cubicBezTo>
                    <a:cubicBezTo>
                      <a:pt x="7983" y="3962"/>
                      <a:pt x="7853" y="4138"/>
                      <a:pt x="7715" y="4315"/>
                    </a:cubicBezTo>
                    <a:cubicBezTo>
                      <a:pt x="7676" y="4353"/>
                      <a:pt x="7638" y="4399"/>
                      <a:pt x="7592" y="4438"/>
                    </a:cubicBezTo>
                    <a:cubicBezTo>
                      <a:pt x="7553" y="4468"/>
                      <a:pt x="7507" y="4507"/>
                      <a:pt x="7461" y="4545"/>
                    </a:cubicBezTo>
                    <a:cubicBezTo>
                      <a:pt x="7377" y="4614"/>
                      <a:pt x="7285" y="4683"/>
                      <a:pt x="7185" y="4745"/>
                    </a:cubicBezTo>
                    <a:lnTo>
                      <a:pt x="7047" y="4829"/>
                    </a:lnTo>
                    <a:lnTo>
                      <a:pt x="6893" y="4913"/>
                    </a:lnTo>
                    <a:cubicBezTo>
                      <a:pt x="6793" y="4967"/>
                      <a:pt x="6686" y="5013"/>
                      <a:pt x="6594" y="5059"/>
                    </a:cubicBezTo>
                    <a:cubicBezTo>
                      <a:pt x="6387" y="5151"/>
                      <a:pt x="6172" y="5236"/>
                      <a:pt x="5957" y="5297"/>
                    </a:cubicBezTo>
                    <a:cubicBezTo>
                      <a:pt x="5903" y="5313"/>
                      <a:pt x="5849" y="5336"/>
                      <a:pt x="5796" y="5351"/>
                    </a:cubicBezTo>
                    <a:lnTo>
                      <a:pt x="5634" y="5389"/>
                    </a:lnTo>
                    <a:cubicBezTo>
                      <a:pt x="5519" y="5420"/>
                      <a:pt x="5412" y="5435"/>
                      <a:pt x="5297" y="5451"/>
                    </a:cubicBezTo>
                    <a:lnTo>
                      <a:pt x="4967" y="5504"/>
                    </a:lnTo>
                    <a:cubicBezTo>
                      <a:pt x="4851" y="5520"/>
                      <a:pt x="4736" y="5520"/>
                      <a:pt x="4629" y="5535"/>
                    </a:cubicBezTo>
                    <a:lnTo>
                      <a:pt x="4460" y="5566"/>
                    </a:lnTo>
                    <a:cubicBezTo>
                      <a:pt x="4399" y="5574"/>
                      <a:pt x="4345" y="5581"/>
                      <a:pt x="4291" y="5589"/>
                    </a:cubicBezTo>
                    <a:lnTo>
                      <a:pt x="3953" y="5627"/>
                    </a:lnTo>
                    <a:cubicBezTo>
                      <a:pt x="3851" y="5634"/>
                      <a:pt x="3749" y="5638"/>
                      <a:pt x="3647" y="5638"/>
                    </a:cubicBezTo>
                    <a:cubicBezTo>
                      <a:pt x="3289" y="5638"/>
                      <a:pt x="2935" y="5596"/>
                      <a:pt x="2595" y="5512"/>
                    </a:cubicBezTo>
                    <a:cubicBezTo>
                      <a:pt x="2150" y="5412"/>
                      <a:pt x="1712" y="5274"/>
                      <a:pt x="1290" y="5098"/>
                    </a:cubicBezTo>
                    <a:cubicBezTo>
                      <a:pt x="875" y="4929"/>
                      <a:pt x="469" y="4706"/>
                      <a:pt x="93" y="4453"/>
                    </a:cubicBezTo>
                    <a:cubicBezTo>
                      <a:pt x="82" y="4446"/>
                      <a:pt x="70" y="4442"/>
                      <a:pt x="59" y="4442"/>
                    </a:cubicBezTo>
                    <a:cubicBezTo>
                      <a:pt x="45" y="4442"/>
                      <a:pt x="32" y="4448"/>
                      <a:pt x="23" y="4461"/>
                    </a:cubicBezTo>
                    <a:cubicBezTo>
                      <a:pt x="0" y="4484"/>
                      <a:pt x="8" y="4514"/>
                      <a:pt x="31" y="4537"/>
                    </a:cubicBezTo>
                    <a:cubicBezTo>
                      <a:pt x="392" y="4837"/>
                      <a:pt x="791" y="5082"/>
                      <a:pt x="1229" y="5267"/>
                    </a:cubicBezTo>
                    <a:cubicBezTo>
                      <a:pt x="1651" y="5451"/>
                      <a:pt x="2104" y="5589"/>
                      <a:pt x="2572" y="5666"/>
                    </a:cubicBezTo>
                    <a:cubicBezTo>
                      <a:pt x="2794" y="5712"/>
                      <a:pt x="3032" y="5735"/>
                      <a:pt x="3263" y="5765"/>
                    </a:cubicBezTo>
                    <a:cubicBezTo>
                      <a:pt x="3378" y="5781"/>
                      <a:pt x="3493" y="5781"/>
                      <a:pt x="3608" y="5788"/>
                    </a:cubicBezTo>
                    <a:cubicBezTo>
                      <a:pt x="3669" y="5796"/>
                      <a:pt x="3723" y="5804"/>
                      <a:pt x="3785" y="5811"/>
                    </a:cubicBezTo>
                    <a:cubicBezTo>
                      <a:pt x="3846" y="5811"/>
                      <a:pt x="3900" y="5819"/>
                      <a:pt x="3961" y="5819"/>
                    </a:cubicBezTo>
                    <a:lnTo>
                      <a:pt x="4314" y="5842"/>
                    </a:lnTo>
                    <a:cubicBezTo>
                      <a:pt x="4429" y="5842"/>
                      <a:pt x="4544" y="5835"/>
                      <a:pt x="4667" y="5827"/>
                    </a:cubicBezTo>
                    <a:cubicBezTo>
                      <a:pt x="4782" y="5819"/>
                      <a:pt x="4898" y="5804"/>
                      <a:pt x="5013" y="5781"/>
                    </a:cubicBezTo>
                    <a:lnTo>
                      <a:pt x="5358" y="5704"/>
                    </a:lnTo>
                    <a:cubicBezTo>
                      <a:pt x="5819" y="5612"/>
                      <a:pt x="6264" y="5458"/>
                      <a:pt x="6694" y="5259"/>
                    </a:cubicBezTo>
                    <a:cubicBezTo>
                      <a:pt x="7108" y="5036"/>
                      <a:pt x="7492" y="4760"/>
                      <a:pt x="7837" y="4430"/>
                    </a:cubicBezTo>
                    <a:cubicBezTo>
                      <a:pt x="8014" y="4276"/>
                      <a:pt x="8183" y="4108"/>
                      <a:pt x="8321" y="3916"/>
                    </a:cubicBezTo>
                    <a:cubicBezTo>
                      <a:pt x="8459" y="3716"/>
                      <a:pt x="8574" y="3509"/>
                      <a:pt x="8666" y="3286"/>
                    </a:cubicBezTo>
                    <a:cubicBezTo>
                      <a:pt x="8839" y="2882"/>
                      <a:pt x="8951" y="2445"/>
                      <a:pt x="8990" y="1999"/>
                    </a:cubicBezTo>
                    <a:lnTo>
                      <a:pt x="8990" y="1999"/>
                    </a:lnTo>
                    <a:cubicBezTo>
                      <a:pt x="9114" y="1990"/>
                      <a:pt x="9242" y="1977"/>
                      <a:pt x="9365" y="1958"/>
                    </a:cubicBezTo>
                    <a:cubicBezTo>
                      <a:pt x="9442" y="1951"/>
                      <a:pt x="9518" y="1943"/>
                      <a:pt x="9587" y="1920"/>
                    </a:cubicBezTo>
                    <a:cubicBezTo>
                      <a:pt x="9664" y="1905"/>
                      <a:pt x="9741" y="1897"/>
                      <a:pt x="9818" y="1874"/>
                    </a:cubicBezTo>
                    <a:cubicBezTo>
                      <a:pt x="9887" y="1851"/>
                      <a:pt x="9963" y="1828"/>
                      <a:pt x="10033" y="1805"/>
                    </a:cubicBezTo>
                    <a:cubicBezTo>
                      <a:pt x="10109" y="1774"/>
                      <a:pt x="10178" y="1743"/>
                      <a:pt x="10247" y="1713"/>
                    </a:cubicBezTo>
                    <a:lnTo>
                      <a:pt x="10455" y="1598"/>
                    </a:lnTo>
                    <a:cubicBezTo>
                      <a:pt x="10516" y="1559"/>
                      <a:pt x="10578" y="1513"/>
                      <a:pt x="10647" y="1475"/>
                    </a:cubicBezTo>
                    <a:cubicBezTo>
                      <a:pt x="11023" y="1214"/>
                      <a:pt x="11345" y="876"/>
                      <a:pt x="11591" y="477"/>
                    </a:cubicBezTo>
                    <a:cubicBezTo>
                      <a:pt x="11629" y="416"/>
                      <a:pt x="11667" y="346"/>
                      <a:pt x="11698" y="277"/>
                    </a:cubicBezTo>
                    <a:lnTo>
                      <a:pt x="11798" y="78"/>
                    </a:lnTo>
                    <a:cubicBezTo>
                      <a:pt x="11819" y="35"/>
                      <a:pt x="11786" y="0"/>
                      <a:pt x="11750" y="0"/>
                    </a:cubicBezTo>
                    <a:close/>
                  </a:path>
                </a:pathLst>
              </a:custGeom>
              <a:solidFill>
                <a:srgbClr val="2B0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3643323" y="2243403"/>
                <a:ext cx="1738357" cy="1211807"/>
              </a:xfrm>
              <a:custGeom>
                <a:avLst/>
                <a:gdLst/>
                <a:ahLst/>
                <a:cxnLst/>
                <a:rect l="l" t="t" r="r" b="b"/>
                <a:pathLst>
                  <a:path w="25784" h="17974" extrusionOk="0">
                    <a:moveTo>
                      <a:pt x="7229" y="0"/>
                    </a:moveTo>
                    <a:cubicBezTo>
                      <a:pt x="5646" y="0"/>
                      <a:pt x="4089" y="468"/>
                      <a:pt x="2756" y="1350"/>
                    </a:cubicBezTo>
                    <a:cubicBezTo>
                      <a:pt x="2012" y="1849"/>
                      <a:pt x="1382" y="2493"/>
                      <a:pt x="906" y="3246"/>
                    </a:cubicBezTo>
                    <a:cubicBezTo>
                      <a:pt x="430" y="3998"/>
                      <a:pt x="131" y="4858"/>
                      <a:pt x="31" y="5740"/>
                    </a:cubicBezTo>
                    <a:lnTo>
                      <a:pt x="1" y="6078"/>
                    </a:lnTo>
                    <a:cubicBezTo>
                      <a:pt x="1" y="6193"/>
                      <a:pt x="1" y="6301"/>
                      <a:pt x="1" y="6416"/>
                    </a:cubicBezTo>
                    <a:cubicBezTo>
                      <a:pt x="8" y="6523"/>
                      <a:pt x="1" y="6638"/>
                      <a:pt x="8" y="6746"/>
                    </a:cubicBezTo>
                    <a:lnTo>
                      <a:pt x="47" y="7084"/>
                    </a:lnTo>
                    <a:lnTo>
                      <a:pt x="70" y="7252"/>
                    </a:lnTo>
                    <a:lnTo>
                      <a:pt x="100" y="7414"/>
                    </a:lnTo>
                    <a:lnTo>
                      <a:pt x="177" y="7744"/>
                    </a:lnTo>
                    <a:cubicBezTo>
                      <a:pt x="239" y="7959"/>
                      <a:pt x="308" y="8173"/>
                      <a:pt x="392" y="8381"/>
                    </a:cubicBezTo>
                    <a:cubicBezTo>
                      <a:pt x="561" y="8795"/>
                      <a:pt x="776" y="9187"/>
                      <a:pt x="1037" y="9547"/>
                    </a:cubicBezTo>
                    <a:cubicBezTo>
                      <a:pt x="1106" y="9639"/>
                      <a:pt x="1175" y="9732"/>
                      <a:pt x="1244" y="9816"/>
                    </a:cubicBezTo>
                    <a:cubicBezTo>
                      <a:pt x="1321" y="9900"/>
                      <a:pt x="1390" y="9985"/>
                      <a:pt x="1467" y="10062"/>
                    </a:cubicBezTo>
                    <a:cubicBezTo>
                      <a:pt x="1604" y="10212"/>
                      <a:pt x="1753" y="10351"/>
                      <a:pt x="1909" y="10477"/>
                    </a:cubicBezTo>
                    <a:lnTo>
                      <a:pt x="1909" y="10477"/>
                    </a:lnTo>
                    <a:cubicBezTo>
                      <a:pt x="1800" y="10805"/>
                      <a:pt x="1724" y="11140"/>
                      <a:pt x="1682" y="11482"/>
                    </a:cubicBezTo>
                    <a:cubicBezTo>
                      <a:pt x="1628" y="11850"/>
                      <a:pt x="1620" y="12219"/>
                      <a:pt x="1636" y="12587"/>
                    </a:cubicBezTo>
                    <a:cubicBezTo>
                      <a:pt x="1682" y="13324"/>
                      <a:pt x="1889" y="14045"/>
                      <a:pt x="2242" y="14698"/>
                    </a:cubicBezTo>
                    <a:cubicBezTo>
                      <a:pt x="2603" y="15350"/>
                      <a:pt x="3086" y="15918"/>
                      <a:pt x="3670" y="16379"/>
                    </a:cubicBezTo>
                    <a:lnTo>
                      <a:pt x="3892" y="16548"/>
                    </a:lnTo>
                    <a:cubicBezTo>
                      <a:pt x="3961" y="16601"/>
                      <a:pt x="4038" y="16647"/>
                      <a:pt x="4115" y="16701"/>
                    </a:cubicBezTo>
                    <a:lnTo>
                      <a:pt x="4230" y="16786"/>
                    </a:lnTo>
                    <a:lnTo>
                      <a:pt x="4345" y="16855"/>
                    </a:lnTo>
                    <a:cubicBezTo>
                      <a:pt x="4429" y="16901"/>
                      <a:pt x="4506" y="16954"/>
                      <a:pt x="4583" y="17000"/>
                    </a:cubicBezTo>
                    <a:cubicBezTo>
                      <a:pt x="4905" y="17177"/>
                      <a:pt x="5235" y="17338"/>
                      <a:pt x="5581" y="17476"/>
                    </a:cubicBezTo>
                    <a:cubicBezTo>
                      <a:pt x="6419" y="17799"/>
                      <a:pt x="7319" y="17974"/>
                      <a:pt x="8220" y="17974"/>
                    </a:cubicBezTo>
                    <a:cubicBezTo>
                      <a:pt x="8796" y="17974"/>
                      <a:pt x="9373" y="17902"/>
                      <a:pt x="9933" y="17753"/>
                    </a:cubicBezTo>
                    <a:cubicBezTo>
                      <a:pt x="10647" y="17568"/>
                      <a:pt x="11322" y="17238"/>
                      <a:pt x="11906" y="16786"/>
                    </a:cubicBezTo>
                    <a:cubicBezTo>
                      <a:pt x="12489" y="16325"/>
                      <a:pt x="12942" y="15719"/>
                      <a:pt x="13226" y="15035"/>
                    </a:cubicBezTo>
                    <a:cubicBezTo>
                      <a:pt x="13236" y="15000"/>
                      <a:pt x="13206" y="14975"/>
                      <a:pt x="13176" y="14975"/>
                    </a:cubicBezTo>
                    <a:cubicBezTo>
                      <a:pt x="13160" y="14975"/>
                      <a:pt x="13144" y="14981"/>
                      <a:pt x="13134" y="14997"/>
                    </a:cubicBezTo>
                    <a:cubicBezTo>
                      <a:pt x="12834" y="15650"/>
                      <a:pt x="12381" y="16218"/>
                      <a:pt x="11806" y="16647"/>
                    </a:cubicBezTo>
                    <a:cubicBezTo>
                      <a:pt x="11230" y="17077"/>
                      <a:pt x="10578" y="17377"/>
                      <a:pt x="9887" y="17545"/>
                    </a:cubicBezTo>
                    <a:cubicBezTo>
                      <a:pt x="9355" y="17670"/>
                      <a:pt x="8815" y="17733"/>
                      <a:pt x="8276" y="17733"/>
                    </a:cubicBezTo>
                    <a:cubicBezTo>
                      <a:pt x="7391" y="17733"/>
                      <a:pt x="6511" y="17565"/>
                      <a:pt x="5681" y="17231"/>
                    </a:cubicBezTo>
                    <a:cubicBezTo>
                      <a:pt x="5020" y="16970"/>
                      <a:pt x="4391" y="16624"/>
                      <a:pt x="3815" y="16194"/>
                    </a:cubicBezTo>
                    <a:cubicBezTo>
                      <a:pt x="3531" y="15987"/>
                      <a:pt x="3270" y="15742"/>
                      <a:pt x="3025" y="15481"/>
                    </a:cubicBezTo>
                    <a:cubicBezTo>
                      <a:pt x="2787" y="15220"/>
                      <a:pt x="2580" y="14928"/>
                      <a:pt x="2403" y="14621"/>
                    </a:cubicBezTo>
                    <a:cubicBezTo>
                      <a:pt x="1712" y="13370"/>
                      <a:pt x="1666" y="11812"/>
                      <a:pt x="2134" y="10476"/>
                    </a:cubicBezTo>
                    <a:cubicBezTo>
                      <a:pt x="2150" y="10438"/>
                      <a:pt x="2134" y="10392"/>
                      <a:pt x="2096" y="10361"/>
                    </a:cubicBezTo>
                    <a:cubicBezTo>
                      <a:pt x="1927" y="10231"/>
                      <a:pt x="1774" y="10085"/>
                      <a:pt x="1628" y="9923"/>
                    </a:cubicBezTo>
                    <a:cubicBezTo>
                      <a:pt x="1559" y="9847"/>
                      <a:pt x="1482" y="9770"/>
                      <a:pt x="1421" y="9686"/>
                    </a:cubicBezTo>
                    <a:cubicBezTo>
                      <a:pt x="1359" y="9593"/>
                      <a:pt x="1290" y="9517"/>
                      <a:pt x="1229" y="9425"/>
                    </a:cubicBezTo>
                    <a:cubicBezTo>
                      <a:pt x="975" y="9079"/>
                      <a:pt x="776" y="8695"/>
                      <a:pt x="622" y="8296"/>
                    </a:cubicBezTo>
                    <a:cubicBezTo>
                      <a:pt x="546" y="8097"/>
                      <a:pt x="476" y="7897"/>
                      <a:pt x="423" y="7690"/>
                    </a:cubicBezTo>
                    <a:lnTo>
                      <a:pt x="354" y="7375"/>
                    </a:lnTo>
                    <a:lnTo>
                      <a:pt x="323" y="7214"/>
                    </a:lnTo>
                    <a:lnTo>
                      <a:pt x="308" y="7053"/>
                    </a:lnTo>
                    <a:lnTo>
                      <a:pt x="269" y="6738"/>
                    </a:lnTo>
                    <a:cubicBezTo>
                      <a:pt x="262" y="6631"/>
                      <a:pt x="262" y="6523"/>
                      <a:pt x="262" y="6416"/>
                    </a:cubicBezTo>
                    <a:cubicBezTo>
                      <a:pt x="262" y="6201"/>
                      <a:pt x="269" y="5986"/>
                      <a:pt x="285" y="5771"/>
                    </a:cubicBezTo>
                    <a:lnTo>
                      <a:pt x="300" y="5610"/>
                    </a:lnTo>
                    <a:lnTo>
                      <a:pt x="323" y="5456"/>
                    </a:lnTo>
                    <a:cubicBezTo>
                      <a:pt x="338" y="5349"/>
                      <a:pt x="346" y="5241"/>
                      <a:pt x="369" y="5134"/>
                    </a:cubicBezTo>
                    <a:lnTo>
                      <a:pt x="438" y="4819"/>
                    </a:lnTo>
                    <a:lnTo>
                      <a:pt x="523" y="4504"/>
                    </a:lnTo>
                    <a:cubicBezTo>
                      <a:pt x="653" y="4098"/>
                      <a:pt x="830" y="3699"/>
                      <a:pt x="1052" y="3330"/>
                    </a:cubicBezTo>
                    <a:cubicBezTo>
                      <a:pt x="1282" y="2962"/>
                      <a:pt x="1551" y="2624"/>
                      <a:pt x="1858" y="2317"/>
                    </a:cubicBezTo>
                    <a:cubicBezTo>
                      <a:pt x="2165" y="2018"/>
                      <a:pt x="2503" y="1741"/>
                      <a:pt x="2871" y="1511"/>
                    </a:cubicBezTo>
                    <a:cubicBezTo>
                      <a:pt x="3600" y="1043"/>
                      <a:pt x="4399" y="697"/>
                      <a:pt x="5243" y="490"/>
                    </a:cubicBezTo>
                    <a:cubicBezTo>
                      <a:pt x="5882" y="320"/>
                      <a:pt x="6538" y="235"/>
                      <a:pt x="7195" y="235"/>
                    </a:cubicBezTo>
                    <a:cubicBezTo>
                      <a:pt x="7399" y="235"/>
                      <a:pt x="7603" y="244"/>
                      <a:pt x="7807" y="260"/>
                    </a:cubicBezTo>
                    <a:cubicBezTo>
                      <a:pt x="8022" y="283"/>
                      <a:pt x="8237" y="314"/>
                      <a:pt x="8444" y="360"/>
                    </a:cubicBezTo>
                    <a:cubicBezTo>
                      <a:pt x="8651" y="413"/>
                      <a:pt x="8866" y="467"/>
                      <a:pt x="9066" y="529"/>
                    </a:cubicBezTo>
                    <a:lnTo>
                      <a:pt x="9373" y="644"/>
                    </a:lnTo>
                    <a:cubicBezTo>
                      <a:pt x="9419" y="659"/>
                      <a:pt x="9472" y="674"/>
                      <a:pt x="9518" y="697"/>
                    </a:cubicBezTo>
                    <a:lnTo>
                      <a:pt x="9664" y="766"/>
                    </a:lnTo>
                    <a:cubicBezTo>
                      <a:pt x="9764" y="813"/>
                      <a:pt x="9856" y="859"/>
                      <a:pt x="9956" y="912"/>
                    </a:cubicBezTo>
                    <a:lnTo>
                      <a:pt x="10225" y="1073"/>
                    </a:lnTo>
                    <a:cubicBezTo>
                      <a:pt x="10578" y="1304"/>
                      <a:pt x="10877" y="1603"/>
                      <a:pt x="11115" y="1949"/>
                    </a:cubicBezTo>
                    <a:lnTo>
                      <a:pt x="11161" y="2018"/>
                    </a:lnTo>
                    <a:cubicBezTo>
                      <a:pt x="11169" y="2033"/>
                      <a:pt x="11184" y="2056"/>
                      <a:pt x="11199" y="2079"/>
                    </a:cubicBezTo>
                    <a:lnTo>
                      <a:pt x="11268" y="2217"/>
                    </a:lnTo>
                    <a:cubicBezTo>
                      <a:pt x="11299" y="2263"/>
                      <a:pt x="11315" y="2309"/>
                      <a:pt x="11338" y="2363"/>
                    </a:cubicBezTo>
                    <a:cubicBezTo>
                      <a:pt x="11361" y="2409"/>
                      <a:pt x="11376" y="2455"/>
                      <a:pt x="11391" y="2501"/>
                    </a:cubicBezTo>
                    <a:cubicBezTo>
                      <a:pt x="11422" y="2601"/>
                      <a:pt x="11453" y="2701"/>
                      <a:pt x="11476" y="2801"/>
                    </a:cubicBezTo>
                    <a:cubicBezTo>
                      <a:pt x="11483" y="2854"/>
                      <a:pt x="11499" y="2900"/>
                      <a:pt x="11499" y="2954"/>
                    </a:cubicBezTo>
                    <a:cubicBezTo>
                      <a:pt x="11499" y="3000"/>
                      <a:pt x="11506" y="3046"/>
                      <a:pt x="11506" y="3092"/>
                    </a:cubicBezTo>
                    <a:lnTo>
                      <a:pt x="11506" y="3100"/>
                    </a:lnTo>
                    <a:cubicBezTo>
                      <a:pt x="11506" y="3146"/>
                      <a:pt x="11529" y="3184"/>
                      <a:pt x="11568" y="3215"/>
                    </a:cubicBezTo>
                    <a:cubicBezTo>
                      <a:pt x="11592" y="3233"/>
                      <a:pt x="11621" y="3242"/>
                      <a:pt x="11650" y="3242"/>
                    </a:cubicBezTo>
                    <a:cubicBezTo>
                      <a:pt x="11695" y="3242"/>
                      <a:pt x="11740" y="3221"/>
                      <a:pt x="11767" y="3184"/>
                    </a:cubicBezTo>
                    <a:cubicBezTo>
                      <a:pt x="11921" y="2969"/>
                      <a:pt x="12097" y="2770"/>
                      <a:pt x="12289" y="2578"/>
                    </a:cubicBezTo>
                    <a:cubicBezTo>
                      <a:pt x="12474" y="2394"/>
                      <a:pt x="12681" y="2209"/>
                      <a:pt x="12888" y="2048"/>
                    </a:cubicBezTo>
                    <a:cubicBezTo>
                      <a:pt x="13318" y="1711"/>
                      <a:pt x="13786" y="1442"/>
                      <a:pt x="14293" y="1242"/>
                    </a:cubicBezTo>
                    <a:cubicBezTo>
                      <a:pt x="14792" y="1043"/>
                      <a:pt x="15329" y="928"/>
                      <a:pt x="15866" y="897"/>
                    </a:cubicBezTo>
                    <a:cubicBezTo>
                      <a:pt x="15956" y="893"/>
                      <a:pt x="16046" y="891"/>
                      <a:pt x="16136" y="891"/>
                    </a:cubicBezTo>
                    <a:cubicBezTo>
                      <a:pt x="16591" y="891"/>
                      <a:pt x="17044" y="940"/>
                      <a:pt x="17486" y="1043"/>
                    </a:cubicBezTo>
                    <a:cubicBezTo>
                      <a:pt x="17616" y="1073"/>
                      <a:pt x="17747" y="1104"/>
                      <a:pt x="17877" y="1143"/>
                    </a:cubicBezTo>
                    <a:lnTo>
                      <a:pt x="18261" y="1281"/>
                    </a:lnTo>
                    <a:lnTo>
                      <a:pt x="18453" y="1342"/>
                    </a:lnTo>
                    <a:cubicBezTo>
                      <a:pt x="18514" y="1365"/>
                      <a:pt x="18576" y="1396"/>
                      <a:pt x="18637" y="1427"/>
                    </a:cubicBezTo>
                    <a:lnTo>
                      <a:pt x="19013" y="1588"/>
                    </a:lnTo>
                    <a:cubicBezTo>
                      <a:pt x="19497" y="1833"/>
                      <a:pt x="19942" y="2140"/>
                      <a:pt x="20356" y="2493"/>
                    </a:cubicBezTo>
                    <a:cubicBezTo>
                      <a:pt x="20756" y="2854"/>
                      <a:pt x="21116" y="3261"/>
                      <a:pt x="21416" y="3714"/>
                    </a:cubicBezTo>
                    <a:cubicBezTo>
                      <a:pt x="21715" y="4159"/>
                      <a:pt x="21953" y="4643"/>
                      <a:pt x="22114" y="5157"/>
                    </a:cubicBezTo>
                    <a:cubicBezTo>
                      <a:pt x="22122" y="5195"/>
                      <a:pt x="22160" y="5218"/>
                      <a:pt x="22191" y="5226"/>
                    </a:cubicBezTo>
                    <a:cubicBezTo>
                      <a:pt x="22644" y="5241"/>
                      <a:pt x="23089" y="5326"/>
                      <a:pt x="23519" y="5479"/>
                    </a:cubicBezTo>
                    <a:cubicBezTo>
                      <a:pt x="23726" y="5556"/>
                      <a:pt x="23933" y="5656"/>
                      <a:pt x="24118" y="5771"/>
                    </a:cubicBezTo>
                    <a:cubicBezTo>
                      <a:pt x="24309" y="5894"/>
                      <a:pt x="24486" y="6032"/>
                      <a:pt x="24647" y="6185"/>
                    </a:cubicBezTo>
                    <a:cubicBezTo>
                      <a:pt x="24962" y="6508"/>
                      <a:pt x="25215" y="6892"/>
                      <a:pt x="25384" y="7306"/>
                    </a:cubicBezTo>
                    <a:cubicBezTo>
                      <a:pt x="25553" y="7728"/>
                      <a:pt x="25653" y="8173"/>
                      <a:pt x="25683" y="8626"/>
                    </a:cubicBezTo>
                    <a:lnTo>
                      <a:pt x="25676" y="8619"/>
                    </a:lnTo>
                    <a:lnTo>
                      <a:pt x="25676" y="8619"/>
                    </a:lnTo>
                    <a:cubicBezTo>
                      <a:pt x="25676" y="8649"/>
                      <a:pt x="25699" y="8672"/>
                      <a:pt x="25729" y="8672"/>
                    </a:cubicBezTo>
                    <a:cubicBezTo>
                      <a:pt x="25760" y="8672"/>
                      <a:pt x="25783" y="8649"/>
                      <a:pt x="25783" y="8619"/>
                    </a:cubicBezTo>
                    <a:cubicBezTo>
                      <a:pt x="25768" y="8150"/>
                      <a:pt x="25676" y="7690"/>
                      <a:pt x="25507" y="7252"/>
                    </a:cubicBezTo>
                    <a:cubicBezTo>
                      <a:pt x="25338" y="6815"/>
                      <a:pt x="25077" y="6408"/>
                      <a:pt x="24747" y="6070"/>
                    </a:cubicBezTo>
                    <a:cubicBezTo>
                      <a:pt x="24586" y="5909"/>
                      <a:pt x="24402" y="5756"/>
                      <a:pt x="24202" y="5633"/>
                    </a:cubicBezTo>
                    <a:cubicBezTo>
                      <a:pt x="24002" y="5502"/>
                      <a:pt x="23788" y="5403"/>
                      <a:pt x="23573" y="5318"/>
                    </a:cubicBezTo>
                    <a:cubicBezTo>
                      <a:pt x="23149" y="5165"/>
                      <a:pt x="22711" y="5074"/>
                      <a:pt x="22265" y="5046"/>
                    </a:cubicBezTo>
                    <a:lnTo>
                      <a:pt x="22265" y="5046"/>
                    </a:lnTo>
                    <a:cubicBezTo>
                      <a:pt x="22105" y="4530"/>
                      <a:pt x="21872" y="4043"/>
                      <a:pt x="21562" y="3599"/>
                    </a:cubicBezTo>
                    <a:cubicBezTo>
                      <a:pt x="21255" y="3138"/>
                      <a:pt x="20886" y="2716"/>
                      <a:pt x="20464" y="2348"/>
                    </a:cubicBezTo>
                    <a:cubicBezTo>
                      <a:pt x="20042" y="1995"/>
                      <a:pt x="19574" y="1688"/>
                      <a:pt x="19075" y="1434"/>
                    </a:cubicBezTo>
                    <a:lnTo>
                      <a:pt x="18691" y="1273"/>
                    </a:lnTo>
                    <a:cubicBezTo>
                      <a:pt x="18622" y="1242"/>
                      <a:pt x="18560" y="1219"/>
                      <a:pt x="18499" y="1189"/>
                    </a:cubicBezTo>
                    <a:lnTo>
                      <a:pt x="18299" y="1127"/>
                    </a:lnTo>
                    <a:lnTo>
                      <a:pt x="17900" y="997"/>
                    </a:lnTo>
                    <a:cubicBezTo>
                      <a:pt x="17770" y="958"/>
                      <a:pt x="17632" y="928"/>
                      <a:pt x="17501" y="889"/>
                    </a:cubicBezTo>
                    <a:cubicBezTo>
                      <a:pt x="17046" y="787"/>
                      <a:pt x="16586" y="738"/>
                      <a:pt x="16120" y="738"/>
                    </a:cubicBezTo>
                    <a:cubicBezTo>
                      <a:pt x="16028" y="738"/>
                      <a:pt x="15936" y="740"/>
                      <a:pt x="15843" y="743"/>
                    </a:cubicBezTo>
                    <a:cubicBezTo>
                      <a:pt x="15567" y="759"/>
                      <a:pt x="15291" y="797"/>
                      <a:pt x="15014" y="851"/>
                    </a:cubicBezTo>
                    <a:cubicBezTo>
                      <a:pt x="14884" y="874"/>
                      <a:pt x="14746" y="905"/>
                      <a:pt x="14615" y="951"/>
                    </a:cubicBezTo>
                    <a:cubicBezTo>
                      <a:pt x="14477" y="989"/>
                      <a:pt x="14346" y="1027"/>
                      <a:pt x="14216" y="1073"/>
                    </a:cubicBezTo>
                    <a:cubicBezTo>
                      <a:pt x="13686" y="1265"/>
                      <a:pt x="13195" y="1526"/>
                      <a:pt x="12735" y="1849"/>
                    </a:cubicBezTo>
                    <a:cubicBezTo>
                      <a:pt x="12369" y="2110"/>
                      <a:pt x="12033" y="2411"/>
                      <a:pt x="11737" y="2742"/>
                    </a:cubicBezTo>
                    <a:lnTo>
                      <a:pt x="11737" y="2742"/>
                    </a:lnTo>
                    <a:cubicBezTo>
                      <a:pt x="11737" y="2741"/>
                      <a:pt x="11737" y="2740"/>
                      <a:pt x="11737" y="2739"/>
                    </a:cubicBezTo>
                    <a:cubicBezTo>
                      <a:pt x="11714" y="2624"/>
                      <a:pt x="11691" y="2517"/>
                      <a:pt x="11645" y="2401"/>
                    </a:cubicBezTo>
                    <a:cubicBezTo>
                      <a:pt x="11629" y="2348"/>
                      <a:pt x="11614" y="2294"/>
                      <a:pt x="11583" y="2240"/>
                    </a:cubicBezTo>
                    <a:cubicBezTo>
                      <a:pt x="11560" y="2186"/>
                      <a:pt x="11545" y="2133"/>
                      <a:pt x="11514" y="2079"/>
                    </a:cubicBezTo>
                    <a:cubicBezTo>
                      <a:pt x="11460" y="1979"/>
                      <a:pt x="11407" y="1879"/>
                      <a:pt x="11338" y="1787"/>
                    </a:cubicBezTo>
                    <a:cubicBezTo>
                      <a:pt x="11077" y="1411"/>
                      <a:pt x="10739" y="1089"/>
                      <a:pt x="10347" y="851"/>
                    </a:cubicBezTo>
                    <a:lnTo>
                      <a:pt x="10056" y="674"/>
                    </a:lnTo>
                    <a:cubicBezTo>
                      <a:pt x="9956" y="621"/>
                      <a:pt x="9848" y="582"/>
                      <a:pt x="9756" y="536"/>
                    </a:cubicBezTo>
                    <a:lnTo>
                      <a:pt x="9603" y="467"/>
                    </a:lnTo>
                    <a:cubicBezTo>
                      <a:pt x="9549" y="444"/>
                      <a:pt x="9495" y="429"/>
                      <a:pt x="9442" y="406"/>
                    </a:cubicBezTo>
                    <a:lnTo>
                      <a:pt x="9127" y="298"/>
                    </a:lnTo>
                    <a:cubicBezTo>
                      <a:pt x="8912" y="229"/>
                      <a:pt x="8697" y="175"/>
                      <a:pt x="8482" y="122"/>
                    </a:cubicBezTo>
                    <a:cubicBezTo>
                      <a:pt x="8260" y="76"/>
                      <a:pt x="8037" y="45"/>
                      <a:pt x="7814" y="22"/>
                    </a:cubicBezTo>
                    <a:cubicBezTo>
                      <a:pt x="7619" y="8"/>
                      <a:pt x="7424" y="0"/>
                      <a:pt x="7229" y="0"/>
                    </a:cubicBezTo>
                    <a:close/>
                  </a:path>
                </a:pathLst>
              </a:custGeom>
              <a:solidFill>
                <a:srgbClr val="2B0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5366578" y="2857328"/>
                <a:ext cx="29328" cy="23664"/>
              </a:xfrm>
              <a:custGeom>
                <a:avLst/>
                <a:gdLst/>
                <a:ahLst/>
                <a:cxnLst/>
                <a:rect l="l" t="t" r="r" b="b"/>
                <a:pathLst>
                  <a:path w="435" h="351" extrusionOk="0">
                    <a:moveTo>
                      <a:pt x="301" y="0"/>
                    </a:moveTo>
                    <a:cubicBezTo>
                      <a:pt x="281" y="0"/>
                      <a:pt x="260" y="6"/>
                      <a:pt x="239" y="19"/>
                    </a:cubicBezTo>
                    <a:cubicBezTo>
                      <a:pt x="200" y="42"/>
                      <a:pt x="177" y="73"/>
                      <a:pt x="146" y="96"/>
                    </a:cubicBezTo>
                    <a:cubicBezTo>
                      <a:pt x="108" y="111"/>
                      <a:pt x="77" y="142"/>
                      <a:pt x="62" y="173"/>
                    </a:cubicBezTo>
                    <a:cubicBezTo>
                      <a:pt x="1" y="219"/>
                      <a:pt x="39" y="303"/>
                      <a:pt x="100" y="326"/>
                    </a:cubicBezTo>
                    <a:cubicBezTo>
                      <a:pt x="125" y="343"/>
                      <a:pt x="154" y="350"/>
                      <a:pt x="183" y="350"/>
                    </a:cubicBezTo>
                    <a:cubicBezTo>
                      <a:pt x="290" y="350"/>
                      <a:pt x="411" y="254"/>
                      <a:pt x="423" y="157"/>
                    </a:cubicBezTo>
                    <a:cubicBezTo>
                      <a:pt x="435" y="79"/>
                      <a:pt x="376" y="0"/>
                      <a:pt x="301" y="0"/>
                    </a:cubicBezTo>
                    <a:close/>
                  </a:path>
                </a:pathLst>
              </a:custGeom>
              <a:solidFill>
                <a:srgbClr val="2B0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5359836" y="2889285"/>
                <a:ext cx="31350" cy="25957"/>
              </a:xfrm>
              <a:custGeom>
                <a:avLst/>
                <a:gdLst/>
                <a:ahLst/>
                <a:cxnLst/>
                <a:rect l="l" t="t" r="r" b="b"/>
                <a:pathLst>
                  <a:path w="465" h="385" extrusionOk="0">
                    <a:moveTo>
                      <a:pt x="355" y="0"/>
                    </a:moveTo>
                    <a:cubicBezTo>
                      <a:pt x="345" y="0"/>
                      <a:pt x="334" y="2"/>
                      <a:pt x="323" y="6"/>
                    </a:cubicBezTo>
                    <a:cubicBezTo>
                      <a:pt x="193" y="59"/>
                      <a:pt x="93" y="159"/>
                      <a:pt x="32" y="274"/>
                    </a:cubicBezTo>
                    <a:cubicBezTo>
                      <a:pt x="0" y="324"/>
                      <a:pt x="45" y="385"/>
                      <a:pt x="96" y="385"/>
                    </a:cubicBezTo>
                    <a:cubicBezTo>
                      <a:pt x="108" y="385"/>
                      <a:pt x="120" y="381"/>
                      <a:pt x="131" y="374"/>
                    </a:cubicBezTo>
                    <a:cubicBezTo>
                      <a:pt x="239" y="313"/>
                      <a:pt x="377" y="274"/>
                      <a:pt x="431" y="152"/>
                    </a:cubicBezTo>
                    <a:cubicBezTo>
                      <a:pt x="464" y="91"/>
                      <a:pt x="427" y="0"/>
                      <a:pt x="355" y="0"/>
                    </a:cubicBezTo>
                    <a:close/>
                  </a:path>
                </a:pathLst>
              </a:custGeom>
              <a:solidFill>
                <a:srgbClr val="2B0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0" name="Google Shape;2100;p41"/>
            <p:cNvSpPr txBox="1"/>
            <p:nvPr/>
          </p:nvSpPr>
          <p:spPr>
            <a:xfrm>
              <a:off x="3841972" y="1488563"/>
              <a:ext cx="1460100" cy="28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lt1"/>
                  </a:solidFill>
                  <a:latin typeface="Fira Sans Extra Condensed Medium"/>
                  <a:ea typeface="Fira Sans Extra Condensed Medium"/>
                  <a:cs typeface="Fira Sans Extra Condensed Medium"/>
                  <a:sym typeface="Fira Sans Extra Condensed Medium"/>
                </a:rPr>
                <a:t>Thank You!</a:t>
              </a:r>
              <a:endParaRPr sz="3600" dirty="0">
                <a:solidFill>
                  <a:schemeClr val="lt1"/>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8DC79101-C250-EB97-DAF2-8FC672C7F2A5}"/>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33EDA039-DB5A-7E4F-2E91-D5FEA7553B43}"/>
              </a:ext>
            </a:extLst>
          </p:cNvPr>
          <p:cNvSpPr txBox="1">
            <a:spLocks noGrp="1"/>
          </p:cNvSpPr>
          <p:nvPr>
            <p:ph type="title"/>
          </p:nvPr>
        </p:nvSpPr>
        <p:spPr>
          <a:xfrm>
            <a:off x="411250" y="236525"/>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Kubernetes Networking</a:t>
            </a:r>
          </a:p>
        </p:txBody>
      </p:sp>
      <p:pic>
        <p:nvPicPr>
          <p:cNvPr id="4" name="Graphic 3">
            <a:extLst>
              <a:ext uri="{FF2B5EF4-FFF2-40B4-BE49-F238E27FC236}">
                <a16:creationId xmlns:a16="http://schemas.microsoft.com/office/drawing/2014/main" id="{B475CD5F-4EE4-F01D-6858-D167701560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18356" y="795542"/>
            <a:ext cx="3826789" cy="3623669"/>
          </a:xfrm>
          <a:prstGeom prst="rect">
            <a:avLst/>
          </a:prstGeom>
        </p:spPr>
      </p:pic>
      <p:sp>
        <p:nvSpPr>
          <p:cNvPr id="6" name="TextBox 5">
            <a:extLst>
              <a:ext uri="{FF2B5EF4-FFF2-40B4-BE49-F238E27FC236}">
                <a16:creationId xmlns:a16="http://schemas.microsoft.com/office/drawing/2014/main" id="{BC46FC90-B96F-1CCF-A046-86EA322DE8C1}"/>
              </a:ext>
            </a:extLst>
          </p:cNvPr>
          <p:cNvSpPr txBox="1"/>
          <p:nvPr/>
        </p:nvSpPr>
        <p:spPr>
          <a:xfrm>
            <a:off x="5531743" y="4511544"/>
            <a:ext cx="2400016" cy="215444"/>
          </a:xfrm>
          <a:prstGeom prst="rect">
            <a:avLst/>
          </a:prstGeom>
          <a:noFill/>
        </p:spPr>
        <p:txBody>
          <a:bodyPr wrap="none" rtlCol="0">
            <a:spAutoFit/>
          </a:bodyPr>
          <a:lstStyle/>
          <a:p>
            <a:r>
              <a:rPr lang="en-US" sz="800" dirty="0">
                <a:latin typeface="Roboto" panose="02000000000000000000" pitchFamily="2" charset="0"/>
                <a:ea typeface="Roboto" panose="02000000000000000000" pitchFamily="2" charset="0"/>
                <a:cs typeface="Roboto" panose="02000000000000000000" pitchFamily="2" charset="0"/>
              </a:rPr>
              <a:t>Fig 2: Network Access between pods in a cluster</a:t>
            </a:r>
          </a:p>
        </p:txBody>
      </p:sp>
      <p:sp>
        <p:nvSpPr>
          <p:cNvPr id="7" name="TextBox 6">
            <a:extLst>
              <a:ext uri="{FF2B5EF4-FFF2-40B4-BE49-F238E27FC236}">
                <a16:creationId xmlns:a16="http://schemas.microsoft.com/office/drawing/2014/main" id="{9FAB5071-8673-A60C-6A61-F70B7005AA76}"/>
              </a:ext>
            </a:extLst>
          </p:cNvPr>
          <p:cNvSpPr txBox="1"/>
          <p:nvPr/>
        </p:nvSpPr>
        <p:spPr>
          <a:xfrm>
            <a:off x="498855" y="1254466"/>
            <a:ext cx="3604700" cy="1569660"/>
          </a:xfrm>
          <a:prstGeom prst="rect">
            <a:avLst/>
          </a:prstGeom>
          <a:noFill/>
        </p:spPr>
        <p:txBody>
          <a:bodyPr wrap="square" rtlCol="0">
            <a:spAutoFit/>
          </a:bodyPr>
          <a:lstStyle/>
          <a:p>
            <a:pPr algn="just"/>
            <a:r>
              <a:rPr lang="en-US" sz="1200" b="0" i="0" dirty="0">
                <a:solidFill>
                  <a:srgbClr val="212529"/>
                </a:solidFill>
                <a:effectLst/>
                <a:latin typeface="Roboto" panose="02000000000000000000" pitchFamily="2" charset="0"/>
                <a:ea typeface="Roboto" panose="02000000000000000000" pitchFamily="2" charset="0"/>
                <a:cs typeface="Roboto" panose="02000000000000000000" pitchFamily="2" charset="0"/>
              </a:rPr>
              <a:t>The shared networking namespace of pods enables a straightforward communication model. However, the dynamic nature of pods presents a problem. Pods can be added on the fly to handle increased traffic. Likewise, pods can be dynamically scaled down. If a pod fails, then Kubernetes automatically replaces the pod with a new one. These events change pod IP addresses.</a:t>
            </a:r>
            <a:endParaRPr lang="en-US" sz="12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604995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76464D69-F6ED-F889-8449-93C75108771C}"/>
            </a:ext>
          </a:extLst>
        </p:cNvPr>
        <p:cNvGrpSpPr/>
        <p:nvPr/>
      </p:nvGrpSpPr>
      <p:grpSpPr>
        <a:xfrm>
          <a:off x="0" y="0"/>
          <a:ext cx="0" cy="0"/>
          <a:chOff x="0" y="0"/>
          <a:chExt cx="0" cy="0"/>
        </a:xfrm>
      </p:grpSpPr>
      <p:sp>
        <p:nvSpPr>
          <p:cNvPr id="107" name="Google Shape;107;p17">
            <a:extLst>
              <a:ext uri="{FF2B5EF4-FFF2-40B4-BE49-F238E27FC236}">
                <a16:creationId xmlns:a16="http://schemas.microsoft.com/office/drawing/2014/main" id="{F369C42C-7132-B69E-29F6-275BF20CBDC0}"/>
              </a:ext>
            </a:extLst>
          </p:cNvPr>
          <p:cNvSpPr txBox="1">
            <a:spLocks noGrp="1"/>
          </p:cNvSpPr>
          <p:nvPr>
            <p:ph type="title"/>
          </p:nvPr>
        </p:nvSpPr>
        <p:spPr>
          <a:xfrm>
            <a:off x="411250" y="129221"/>
            <a:ext cx="832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Direct Access to Pods</a:t>
            </a:r>
          </a:p>
        </p:txBody>
      </p:sp>
      <p:sp>
        <p:nvSpPr>
          <p:cNvPr id="3" name="TextBox 2">
            <a:extLst>
              <a:ext uri="{FF2B5EF4-FFF2-40B4-BE49-F238E27FC236}">
                <a16:creationId xmlns:a16="http://schemas.microsoft.com/office/drawing/2014/main" id="{7F7C44CB-D02D-8CAF-8575-8A60A3E503B2}"/>
              </a:ext>
            </a:extLst>
          </p:cNvPr>
          <p:cNvSpPr txBox="1"/>
          <p:nvPr/>
        </p:nvSpPr>
        <p:spPr>
          <a:xfrm>
            <a:off x="411250" y="3444619"/>
            <a:ext cx="8385300" cy="1569660"/>
          </a:xfrm>
          <a:prstGeom prst="rect">
            <a:avLst/>
          </a:prstGeom>
          <a:noFill/>
        </p:spPr>
        <p:txBody>
          <a:bodyPr wrap="square" rtlCol="0">
            <a:spAutoFit/>
          </a:bodyPr>
          <a:lstStyle/>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 the diagram, initially, the Front-end container (running in a pod with IP 10.8.0.1) communicates with a Back-end container in a different pod with IP 10.8.0.2. If the Back-end pod fails, Kubernetes automatically creates a new pod for the Back-end container, but it gets a new IP address (10.8.0.4). As a result, the Front-end container’s reference to the old Back-end pod (10.8.0.2) becomes invalid.</a:t>
            </a:r>
          </a:p>
          <a:p>
            <a:pPr algn="just"/>
            <a:endPar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endParaRPr>
          </a:p>
          <a:p>
            <a:pPr algn="just"/>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Kubernetes solves this issue using </a:t>
            </a:r>
            <a:r>
              <a:rPr lang="en-US" sz="1200" b="1" dirty="0">
                <a:solidFill>
                  <a:srgbClr val="0E0E0E"/>
                </a:solidFill>
                <a:effectLst/>
                <a:latin typeface="Roboto" panose="02000000000000000000" pitchFamily="2" charset="0"/>
                <a:ea typeface="Roboto" panose="02000000000000000000" pitchFamily="2" charset="0"/>
                <a:cs typeface="Roboto" panose="02000000000000000000" pitchFamily="2" charset="0"/>
              </a:rPr>
              <a:t>service resources</a:t>
            </a:r>
            <a:r>
              <a:rPr lang="en-US" sz="1200" dirty="0">
                <a:solidFill>
                  <a:srgbClr val="0E0E0E"/>
                </a:solidFill>
                <a:effectLst/>
                <a:latin typeface="Roboto" panose="02000000000000000000" pitchFamily="2" charset="0"/>
                <a:ea typeface="Roboto" panose="02000000000000000000" pitchFamily="2" charset="0"/>
                <a:cs typeface="Roboto" panose="02000000000000000000" pitchFamily="2" charset="0"/>
              </a:rPr>
              <a:t>. Instead of referencing the pod’s dynamic IP, the Front-end container communicates with a stable IP assigned to a service, which is linked to the Back-end pods. This ensures seamless communication even when pods are recreated or their IPs change.</a:t>
            </a:r>
          </a:p>
        </p:txBody>
      </p:sp>
      <p:pic>
        <p:nvPicPr>
          <p:cNvPr id="4" name="Graphic 3">
            <a:extLst>
              <a:ext uri="{FF2B5EF4-FFF2-40B4-BE49-F238E27FC236}">
                <a16:creationId xmlns:a16="http://schemas.microsoft.com/office/drawing/2014/main" id="{E7B50983-C999-D371-6CBD-D0B58EC639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9672" y="522875"/>
            <a:ext cx="5144549" cy="2745298"/>
          </a:xfrm>
          <a:prstGeom prst="rect">
            <a:avLst/>
          </a:prstGeom>
        </p:spPr>
      </p:pic>
      <p:sp>
        <p:nvSpPr>
          <p:cNvPr id="6" name="TextBox 5">
            <a:extLst>
              <a:ext uri="{FF2B5EF4-FFF2-40B4-BE49-F238E27FC236}">
                <a16:creationId xmlns:a16="http://schemas.microsoft.com/office/drawing/2014/main" id="{C482CC6F-0D0B-0B2D-D7DA-74E4D038A225}"/>
              </a:ext>
            </a:extLst>
          </p:cNvPr>
          <p:cNvSpPr txBox="1"/>
          <p:nvPr/>
        </p:nvSpPr>
        <p:spPr>
          <a:xfrm>
            <a:off x="3446004" y="3229175"/>
            <a:ext cx="2073003" cy="215444"/>
          </a:xfrm>
          <a:prstGeom prst="rect">
            <a:avLst/>
          </a:prstGeom>
          <a:noFill/>
        </p:spPr>
        <p:txBody>
          <a:bodyPr wrap="none" rtlCol="0">
            <a:spAutoFit/>
          </a:bodyPr>
          <a:lstStyle/>
          <a:p>
            <a:r>
              <a:rPr lang="en-US" sz="800" dirty="0">
                <a:latin typeface="Roboto" panose="02000000000000000000" pitchFamily="2" charset="0"/>
                <a:ea typeface="Roboto" panose="02000000000000000000" pitchFamily="2" charset="0"/>
                <a:cs typeface="Roboto" panose="02000000000000000000" pitchFamily="2" charset="0"/>
              </a:rPr>
              <a:t>Fig 3: Problem with direct access to pods</a:t>
            </a:r>
          </a:p>
        </p:txBody>
      </p:sp>
    </p:spTree>
    <p:extLst>
      <p:ext uri="{BB962C8B-B14F-4D97-AF65-F5344CB8AC3E}">
        <p14:creationId xmlns:p14="http://schemas.microsoft.com/office/powerpoint/2010/main" val="1448975881"/>
      </p:ext>
    </p:extLst>
  </p:cSld>
  <p:clrMapOvr>
    <a:masterClrMapping/>
  </p:clrMapOvr>
</p:sld>
</file>

<file path=ppt/theme/theme1.xml><?xml version="1.0" encoding="utf-8"?>
<a:theme xmlns:a="http://schemas.openxmlformats.org/drawingml/2006/main" name="Doodle Clouds Infographics by Slidesgo">
  <a:themeElements>
    <a:clrScheme name="Simple Light">
      <a:dk1>
        <a:srgbClr val="000000"/>
      </a:dk1>
      <a:lt1>
        <a:srgbClr val="FFFFFF"/>
      </a:lt1>
      <a:dk2>
        <a:srgbClr val="000000"/>
      </a:dk2>
      <a:lt2>
        <a:srgbClr val="B1B5BE"/>
      </a:lt2>
      <a:accent1>
        <a:srgbClr val="A480FF"/>
      </a:accent1>
      <a:accent2>
        <a:srgbClr val="2B04E8"/>
      </a:accent2>
      <a:accent3>
        <a:srgbClr val="8B09FF"/>
      </a:accent3>
      <a:accent4>
        <a:srgbClr val="3B75FF"/>
      </a:accent4>
      <a:accent5>
        <a:srgbClr val="684AFF"/>
      </a:accent5>
      <a:accent6>
        <a:srgbClr val="BEB1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3011</TotalTime>
  <Words>8364</Words>
  <Application>Microsoft Macintosh PowerPoint</Application>
  <PresentationFormat>On-screen Show (16:9)</PresentationFormat>
  <Paragraphs>386</Paragraphs>
  <Slides>75</Slides>
  <Notes>75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Fira Sans Extra Condensed SemiBold</vt:lpstr>
      <vt:lpstr>.AppleSystemUIFontMonospaced</vt:lpstr>
      <vt:lpstr>Arial</vt:lpstr>
      <vt:lpstr>.SF NS</vt:lpstr>
      <vt:lpstr>Fira Sans Extra Condensed Medium</vt:lpstr>
      <vt:lpstr>Roboto</vt:lpstr>
      <vt:lpstr>Doodle Clouds Infographics by Slidesgo</vt:lpstr>
      <vt:lpstr>4. Deploy Managed and Networked Applications on Kubernetes  </vt:lpstr>
      <vt:lpstr>Deploy Applications from Images and Templates </vt:lpstr>
      <vt:lpstr>Deploy Applications from Images and Templates </vt:lpstr>
      <vt:lpstr>Manage Long-Lived and Short-Lived Application by Using Kubernetes Workload API</vt:lpstr>
      <vt:lpstr>Manage Long-Lived and Short-Lived Application by Using Kubernetes Workload API</vt:lpstr>
      <vt:lpstr>Software-defined Network</vt:lpstr>
      <vt:lpstr>Kubernetes Networking</vt:lpstr>
      <vt:lpstr>Kubernetes Networking</vt:lpstr>
      <vt:lpstr>Direct Access to Pods</vt:lpstr>
      <vt:lpstr>Using Services</vt:lpstr>
      <vt:lpstr>Using Services</vt:lpstr>
      <vt:lpstr>Service Object and Pod Communication in Kubernetes</vt:lpstr>
      <vt:lpstr>Service Object and Pod Communication in Kubernetes</vt:lpstr>
      <vt:lpstr>Creating a Service for Deployment in Kubernetes</vt:lpstr>
      <vt:lpstr>Creating a Service for Deployment in Kubernetes</vt:lpstr>
      <vt:lpstr>Scale and Expose Applications to External Access</vt:lpstr>
      <vt:lpstr>Scale and Expose Applications to External Access</vt:lpstr>
      <vt:lpstr>Command to create a new Projects and checking for Resources: oc new-project run  </vt:lpstr>
      <vt:lpstr>Commands listing service accounts and secrets : oc get</vt:lpstr>
      <vt:lpstr>Commands to describe mysql-persistent Template: oc describe</vt:lpstr>
      <vt:lpstr>Command to deploy application using OpenShift Template: oc new-app</vt:lpstr>
      <vt:lpstr>Command to get pods deployment information : oc get pods</vt:lpstr>
      <vt:lpstr>Command for application using image stream : oc new-app</vt:lpstr>
      <vt:lpstr>Command for viewing Pods :  oc get pods</vt:lpstr>
      <vt:lpstr>Command for extracting Readiness [Probe Information using jq</vt:lpstr>
      <vt:lpstr>Command for inspecting Pod resource limits and secrets</vt:lpstr>
      <vt:lpstr>Command for for managing services, pods, and resources</vt:lpstr>
      <vt:lpstr>Command to view Image streams, deployments, and services</vt:lpstr>
      <vt:lpstr>Command for creating and managing MySQL Deployment </vt:lpstr>
      <vt:lpstr>Command for creating and managing MySQL Deployment </vt:lpstr>
      <vt:lpstr>Command for troubleshooting Deployment Logs: oc logs</vt:lpstr>
      <vt:lpstr>Command for setting environment variables for the deployment: oc set env </vt:lpstr>
      <vt:lpstr>Command for running sql commands inside a test pod: oc run -it</vt:lpstr>
      <vt:lpstr>Command for deleting and recreating a pod: oc delete, oc get</vt:lpstr>
      <vt:lpstr>Command for creating job to run a loop: oc create job</vt:lpstr>
      <vt:lpstr>Command for inspecting a job: oc get job</vt:lpstr>
      <vt:lpstr>Command for inspecting job template in JSON format: oc get job</vt:lpstr>
      <vt:lpstr>Command for inspecting job template using YAML: oc get job</vt:lpstr>
      <vt:lpstr>Command for verifying job completion and viewing logs: oc get jobs, oc get logs</vt:lpstr>
      <vt:lpstr>Command for deleting and inspecting job resources</vt:lpstr>
      <vt:lpstr>Command for creating. And configuring MySQL Deployment: oc create deployment, oc set env</vt:lpstr>
      <vt:lpstr>Command for managing Pods and exposing MySQL Deployment</vt:lpstr>
      <vt:lpstr>Command for managing Pods and exposing MySQL Deployment</vt:lpstr>
      <vt:lpstr>Command for delete a deployment and managing endpoints</vt:lpstr>
      <vt:lpstr>Command for delete a deployment and managing endpoints</vt:lpstr>
      <vt:lpstr>Commands for recreate and configuring Deployment</vt:lpstr>
      <vt:lpstr>Commands for testing MySQL Service Connection from a Temporary Pod</vt:lpstr>
      <vt:lpstr>Commands for testing MySQL Service Connection from a Temporary Pod</vt:lpstr>
      <vt:lpstr>Command for creating a new project and testing service connectivity</vt:lpstr>
      <vt:lpstr>Command for creating a new project and testing service connectivity</vt:lpstr>
      <vt:lpstr>Command for creating and deleting MySQL Initialization Job</vt:lpstr>
      <vt:lpstr>Command for creating and deleting MySQL Initialization Job</vt:lpstr>
      <vt:lpstr>Commands for running MySQL Query Using temporary Pod</vt:lpstr>
      <vt:lpstr>Commands for checking Network Operator Deployment</vt:lpstr>
      <vt:lpstr>Commands for diagnosing Image Pull Failure</vt:lpstr>
      <vt:lpstr>Commands for Testing Connection to a Pod </vt:lpstr>
      <vt:lpstr>Commands for creating and managing an HTTP Application</vt:lpstr>
      <vt:lpstr>Commands for Creating Multiple Deployments and Checking Status </vt:lpstr>
      <vt:lpstr>Commands for Exposing Deployment as a Service</vt:lpstr>
      <vt:lpstr>Commands for exposing Services and creating Routes</vt:lpstr>
      <vt:lpstr>Commands for exposing Services and creating Routes</vt:lpstr>
      <vt:lpstr>Commands for creating and managing Ingress and Routes</vt:lpstr>
      <vt:lpstr>Commands for verifying application accessibility using Curl</vt:lpstr>
      <vt:lpstr>Commands for scaling Deployments</vt:lpstr>
      <vt:lpstr>Commands for verifying Pod status and endpoints</vt:lpstr>
      <vt:lpstr>Commands for setting and verifying sticky session</vt:lpstr>
      <vt:lpstr>Commands for setting and verifying sticky session</vt:lpstr>
      <vt:lpstr>Commands for verifying cookie sessions</vt:lpstr>
      <vt:lpstr>Commands for enabling session stickiness using custom cookie</vt:lpstr>
      <vt:lpstr>Commands for creating new deployment</vt:lpstr>
      <vt:lpstr>Commands for resolving pod env variables issues</vt:lpstr>
      <vt:lpstr>Commands for exposing MySQL service</vt:lpstr>
      <vt:lpstr>Commands for deploying and exposing PHP application </vt:lpstr>
      <vt:lpstr>Successful PHP Application Connection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Disha Negi</cp:lastModifiedBy>
  <cp:revision>20</cp:revision>
  <dcterms:modified xsi:type="dcterms:W3CDTF">2024-09-25T00:13:18Z</dcterms:modified>
</cp:coreProperties>
</file>